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364" r:id="rId119"/>
    <p:sldId id="366" r:id="rId120"/>
    <p:sldId id="365" r:id="rId121"/>
    <p:sldId id="367" r:id="rId122"/>
    <p:sldId id="371"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75" d="100"/>
          <a:sy n="75" d="100"/>
        </p:scale>
        <p:origin x="-928" y="-286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6.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4.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6.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2018/7/10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2018/7/10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29.png"/><Relationship Id="rId3" Type="http://schemas.openxmlformats.org/officeDocument/2006/relationships/image" Target="../media/image124.png"/><Relationship Id="rId7" Type="http://schemas.openxmlformats.org/officeDocument/2006/relationships/image" Target="../media/image128.png"/><Relationship Id="rId2" Type="http://schemas.openxmlformats.org/officeDocument/2006/relationships/image" Target="../media/image123.png"/><Relationship Id="rId1" Type="http://schemas.openxmlformats.org/officeDocument/2006/relationships/slideLayout" Target="../slideLayouts/slideLayout7.xml"/><Relationship Id="rId6" Type="http://schemas.openxmlformats.org/officeDocument/2006/relationships/image" Target="../media/image127.png"/><Relationship Id="rId5" Type="http://schemas.openxmlformats.org/officeDocument/2006/relationships/image" Target="../media/image126.png"/><Relationship Id="rId4" Type="http://schemas.openxmlformats.org/officeDocument/2006/relationships/image" Target="../media/image125.png"/></Relationships>
</file>

<file path=ppt/slides/_rels/slide108.xml.rels><?xml version="1.0" encoding="UTF-8" standalone="yes"?>
<Relationships xmlns="http://schemas.openxmlformats.org/package/2006/relationships"><Relationship Id="rId3" Type="http://schemas.openxmlformats.org/officeDocument/2006/relationships/image" Target="../media/image131.jpeg"/><Relationship Id="rId2" Type="http://schemas.openxmlformats.org/officeDocument/2006/relationships/image" Target="../media/image130.png"/><Relationship Id="rId1" Type="http://schemas.openxmlformats.org/officeDocument/2006/relationships/slideLayout" Target="../slideLayouts/slideLayout7.xml"/><Relationship Id="rId4" Type="http://schemas.openxmlformats.org/officeDocument/2006/relationships/image" Target="../media/image132.png"/></Relationships>
</file>

<file path=ppt/slides/_rels/slide109.xml.rels><?xml version="1.0" encoding="UTF-8" standalone="yes"?>
<Relationships xmlns="http://schemas.openxmlformats.org/package/2006/relationships"><Relationship Id="rId2" Type="http://schemas.openxmlformats.org/officeDocument/2006/relationships/image" Target="../media/image133.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35.jpeg"/><Relationship Id="rId2" Type="http://schemas.openxmlformats.org/officeDocument/2006/relationships/image" Target="../media/image134.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6.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3.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4.w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22.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4.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56.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57.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image" Target="../media/image159.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62.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 Id="rId5" Type="http://schemas.openxmlformats.org/officeDocument/2006/relationships/image" Target="../media/image166.png"/><Relationship Id="rId4" Type="http://schemas.openxmlformats.org/officeDocument/2006/relationships/image" Target="../media/image165.png"/></Relationships>
</file>

<file path=ppt/slides/_rels/slide135.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1.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5.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0.png"/><Relationship Id="rId7" Type="http://schemas.openxmlformats.org/officeDocument/2006/relationships/image" Target="../media/image184.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3.png"/><Relationship Id="rId5" Type="http://schemas.openxmlformats.org/officeDocument/2006/relationships/image" Target="../media/image182.png"/><Relationship Id="rId4" Type="http://schemas.openxmlformats.org/officeDocument/2006/relationships/image" Target="../media/image181.png"/></Relationships>
</file>

<file path=ppt/slides/_rels/slide146.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87.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0.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1.png"/></Relationships>
</file>

<file path=ppt/slides/_rels/slide153.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image" Target="../media/image192.png"/><Relationship Id="rId1" Type="http://schemas.openxmlformats.org/officeDocument/2006/relationships/slideLayout" Target="../slideLayouts/slideLayout7.xml"/><Relationship Id="rId5" Type="http://schemas.openxmlformats.org/officeDocument/2006/relationships/image" Target="../media/image195.png"/><Relationship Id="rId4" Type="http://schemas.openxmlformats.org/officeDocument/2006/relationships/image" Target="../media/image194.png"/></Relationships>
</file>

<file path=ppt/slides/_rels/slide154.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6.emf"/></Relationships>
</file>

<file path=ppt/slides/_rels/slide155.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 Id="rId4" Type="http://schemas.openxmlformats.org/officeDocument/2006/relationships/image" Target="../media/image201.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7.xml"/><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4.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1.png"/><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60.jpeg"/><Relationship Id="rId1" Type="http://schemas.openxmlformats.org/officeDocument/2006/relationships/slideLayout" Target="../slideLayouts/slideLayout7.xml"/><Relationship Id="rId6" Type="http://schemas.openxmlformats.org/officeDocument/2006/relationships/image" Target="../media/image64.gif"/><Relationship Id="rId5" Type="http://schemas.openxmlformats.org/officeDocument/2006/relationships/image" Target="../media/image63.gif"/><Relationship Id="rId4" Type="http://schemas.openxmlformats.org/officeDocument/2006/relationships/image" Target="../media/image62.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5.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3.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6.png"/></Relationships>
</file>

<file path=ppt/slides/_rels/slide81.xml.rels><?xml version="1.0" encoding="UTF-8" standalone="yes"?>
<Relationships xmlns="http://schemas.openxmlformats.org/package/2006/relationships"><Relationship Id="rId2" Type="http://schemas.openxmlformats.org/officeDocument/2006/relationships/image" Target="../media/image77.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7.xml"/><Relationship Id="rId4" Type="http://schemas.openxmlformats.org/officeDocument/2006/relationships/image" Target="../media/image80.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0.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9.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8.png"/><Relationship Id="rId5" Type="http://schemas.openxmlformats.org/officeDocument/2006/relationships/image" Target="../media/image87.png"/><Relationship Id="rId4" Type="http://schemas.openxmlformats.org/officeDocument/2006/relationships/image" Target="../media/image86.emf"/><Relationship Id="rId9" Type="http://schemas.openxmlformats.org/officeDocument/2006/relationships/image" Target="../media/image91.tiff"/></Relationships>
</file>

<file path=ppt/slides/_rels/slide8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4.png"/><Relationship Id="rId4" Type="http://schemas.openxmlformats.org/officeDocument/2006/relationships/image" Target="../media/image93.png"/></Relationships>
</file>

<file path=ppt/slides/_rels/slide89.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0.pn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8.png"/><Relationship Id="rId4" Type="http://schemas.openxmlformats.org/officeDocument/2006/relationships/image" Target="../media/image97.png"/></Relationships>
</file>

<file path=ppt/slides/_rels/slide91.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6.gif"/><Relationship Id="rId2" Type="http://schemas.openxmlformats.org/officeDocument/2006/relationships/image" Target="../media/image105.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9.png"/><Relationship Id="rId4" Type="http://schemas.openxmlformats.org/officeDocument/2006/relationships/image" Target="../media/image108.png"/></Relationships>
</file>

<file path=ppt/slides/_rels/slide96.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2.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54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308324"/>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endParaRPr kumimoji="1" lang="en-US" altLang="ja-JP" sz="1600" dirty="0"/>
          </a:p>
          <a:p>
            <a:r>
              <a:rPr lang="zh-CN" altLang="en-US" sz="1600" dirty="0"/>
              <a:t>总体来讲，一个网站应该</a:t>
            </a:r>
            <a:r>
              <a:rPr lang="zh-CN" altLang="en-US" sz="1600" dirty="0" smtClean="0"/>
              <a:t>由一下组成，</a:t>
            </a:r>
            <a:r>
              <a:rPr lang="en-US" altLang="zh-CN" sz="1600" dirty="0" smtClean="0"/>
              <a:t>front-end</a:t>
            </a:r>
            <a:r>
              <a:rPr lang="zh-CN" altLang="en-US" sz="1600" dirty="0" smtClean="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r>
              <a:rPr lang="en-US" altLang="zh-CN" dirty="0" smtClean="0"/>
              <a:t>.</a:t>
            </a:r>
          </a:p>
          <a:p>
            <a:r>
              <a:rPr lang="zh-CN" altLang="en-US" dirty="0" smtClean="0"/>
              <a:t>用</a:t>
            </a:r>
            <a:r>
              <a:rPr lang="en-US" altLang="zh-CN" dirty="0" smtClean="0"/>
              <a:t>&lt;iframe&gt; tag (inline frame)</a:t>
            </a:r>
            <a:endParaRPr lang="en-US" altLang="zh-CN" dirty="0"/>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smtClean="0">
                <a:solidFill>
                  <a:srgbClr val="FF0000"/>
                </a:solidFill>
              </a:rPr>
              <a:t>Full stack </a:t>
            </a:r>
            <a:r>
              <a:rPr kumimoji="1" lang="en-US" altLang="ja-JP" b="1" dirty="0" smtClean="0"/>
              <a:t>developer </a:t>
            </a:r>
            <a:r>
              <a:rPr kumimoji="1" lang="en-US" altLang="ja-JP" dirty="0" smtClean="0"/>
              <a:t>meaning:</a:t>
            </a:r>
          </a:p>
          <a:p>
            <a:pPr marL="285750" indent="-285750">
              <a:buFont typeface="Arial" panose="020B0604020202020204" pitchFamily="34" charset="0"/>
              <a:buChar char="•"/>
            </a:pPr>
            <a:r>
              <a:rPr lang="zh-CN" altLang="en-US" dirty="0" smtClean="0"/>
              <a:t>参考 </a:t>
            </a:r>
            <a:r>
              <a:rPr lang="en-US" altLang="ja-JP" dirty="0" smtClean="0">
                <a:hlinkClick r:id="rId3"/>
              </a:rPr>
              <a:t>https</a:t>
            </a:r>
            <a:r>
              <a:rPr lang="en-US" altLang="ja-JP" dirty="0">
                <a:hlinkClick r:id="rId3"/>
              </a:rPr>
              <a:t>://</a:t>
            </a:r>
            <a:r>
              <a:rPr lang="en-US" altLang="ja-JP" dirty="0" smtClean="0">
                <a:hlinkClick r:id="rId3"/>
              </a:rPr>
              <a:t>hub.appirio.com/tech-blog/top-11-things-every-beginning-web-developer-should-know-part-1</a:t>
            </a:r>
            <a:endParaRPr lang="en-US" altLang="ja-JP" dirty="0" smtClean="0"/>
          </a:p>
          <a:p>
            <a:pPr marL="285750" indent="-285750">
              <a:buFont typeface="Arial" panose="020B0604020202020204" pitchFamily="34" charset="0"/>
              <a:buChar char="•"/>
            </a:pPr>
            <a:r>
              <a:rPr kumimoji="1" lang="zh-CN" altLang="en-US" dirty="0" smtClean="0"/>
              <a:t>总结一下，</a:t>
            </a:r>
            <a:r>
              <a:rPr kumimoji="1" lang="en-US" altLang="zh-CN" dirty="0" smtClean="0"/>
              <a:t>stack</a:t>
            </a:r>
            <a:r>
              <a:rPr kumimoji="1" lang="zh-CN" altLang="en-US" dirty="0" smtClean="0"/>
              <a:t>是指一系列</a:t>
            </a:r>
            <a:r>
              <a:rPr kumimoji="1" lang="en-US" altLang="zh-CN" dirty="0" smtClean="0"/>
              <a:t>web tech</a:t>
            </a:r>
            <a:r>
              <a:rPr kumimoji="1" lang="zh-CN" altLang="en-US" dirty="0" smtClean="0"/>
              <a:t>的总和，现在来讲，</a:t>
            </a:r>
            <a:r>
              <a:rPr lang="en-US" altLang="zh-CN" dirty="0" smtClean="0"/>
              <a:t>full stack </a:t>
            </a:r>
            <a:r>
              <a:rPr lang="zh-CN" altLang="en-US" dirty="0" smtClean="0"/>
              <a:t>是指</a:t>
            </a:r>
            <a:r>
              <a:rPr lang="en-US" altLang="zh-CN" b="1" dirty="0" smtClean="0">
                <a:solidFill>
                  <a:srgbClr val="FF0000"/>
                </a:solidFill>
              </a:rPr>
              <a:t>MEAN</a:t>
            </a:r>
            <a:r>
              <a:rPr lang="zh-CN" altLang="en-US" dirty="0" smtClean="0"/>
              <a:t>，而</a:t>
            </a:r>
            <a:r>
              <a:rPr lang="en-US" altLang="zh-CN" dirty="0" smtClean="0"/>
              <a:t>10</a:t>
            </a:r>
            <a:r>
              <a:rPr lang="zh-CN" altLang="en-US" dirty="0" smtClean="0"/>
              <a:t>年前</a:t>
            </a:r>
            <a:r>
              <a:rPr lang="en-US" altLang="zh-CN" dirty="0" smtClean="0"/>
              <a:t>full stack</a:t>
            </a:r>
            <a:r>
              <a:rPr lang="zh-CN" altLang="en-US" dirty="0" smtClean="0"/>
              <a:t>指</a:t>
            </a:r>
            <a:r>
              <a:rPr lang="en-US" altLang="zh-CN" b="1" dirty="0" smtClean="0"/>
              <a:t>LAMP</a:t>
            </a:r>
            <a:r>
              <a:rPr lang="en-US" altLang="zh-CN" dirty="0" smtClean="0"/>
              <a:t> (Linux, Apache, MySQL, PHP)</a:t>
            </a:r>
            <a:endParaRPr kumimoji="1" lang="en-US" altLang="zh-CN" dirty="0" smtClean="0"/>
          </a:p>
          <a:p>
            <a:pPr marL="742950" lvl="1" indent="-285750">
              <a:buFont typeface="Arial" panose="020B0604020202020204" pitchFamily="34" charset="0"/>
              <a:buChar char="•"/>
            </a:pPr>
            <a:r>
              <a:rPr kumimoji="1" lang="en-US" altLang="ja-JP" dirty="0" err="1" smtClean="0"/>
              <a:t>Mongodb</a:t>
            </a:r>
            <a:endParaRPr kumimoji="1" lang="en-US" altLang="ja-JP" dirty="0" smtClean="0"/>
          </a:p>
          <a:p>
            <a:pPr marL="742950" lvl="1" indent="-285750">
              <a:buFont typeface="Arial" panose="020B0604020202020204" pitchFamily="34" charset="0"/>
              <a:buChar char="•"/>
            </a:pPr>
            <a:r>
              <a:rPr lang="en-US" altLang="ja-JP" dirty="0" smtClean="0"/>
              <a:t>Express (a “router” for </a:t>
            </a:r>
            <a:r>
              <a:rPr lang="en-US" altLang="ja-JP" dirty="0" err="1" smtClean="0"/>
              <a:t>NodeJs</a:t>
            </a:r>
            <a:r>
              <a:rPr lang="en-US" altLang="ja-JP" dirty="0" smtClean="0"/>
              <a:t>), router here is a read the URL and display right page</a:t>
            </a:r>
          </a:p>
          <a:p>
            <a:pPr marL="742950" lvl="1" indent="-285750">
              <a:buFont typeface="Arial" panose="020B0604020202020204" pitchFamily="34" charset="0"/>
              <a:buChar char="•"/>
            </a:pPr>
            <a:r>
              <a:rPr kumimoji="1" lang="en-US" altLang="ja-JP" dirty="0" err="1" smtClean="0"/>
              <a:t>AngularJs</a:t>
            </a:r>
            <a:r>
              <a:rPr kumimoji="1" lang="en-US" altLang="ja-JP" dirty="0" smtClean="0"/>
              <a:t> (a framework, front-end, to display HTML </a:t>
            </a:r>
            <a:r>
              <a:rPr kumimoji="1" lang="en-US" altLang="ja-JP" i="1" dirty="0" smtClean="0"/>
              <a:t>dynamically</a:t>
            </a:r>
            <a:r>
              <a:rPr kumimoji="1" lang="en-US" altLang="ja-JP" dirty="0" smtClean="0"/>
              <a:t>)</a:t>
            </a:r>
          </a:p>
          <a:p>
            <a:pPr marL="742950" lvl="1" indent="-285750">
              <a:buFont typeface="Arial" panose="020B0604020202020204" pitchFamily="34" charset="0"/>
              <a:buChar char="•"/>
            </a:pPr>
            <a:r>
              <a:rPr lang="en-US" altLang="ja-JP" dirty="0" err="1" smtClean="0"/>
              <a:t>NodeJs</a:t>
            </a:r>
            <a:r>
              <a:rPr lang="en-US" altLang="ja-JP" dirty="0" smtClean="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1449288"/>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r>
              <a:rPr lang="en-US" altLang="ja-JP" dirty="0" smtClean="0"/>
              <a:t>.</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a:t>
            </a:r>
            <a:r>
              <a:rPr lang="en-US" altLang="ja-JP" dirty="0" smtClean="0"/>
              <a:t>. </a:t>
            </a:r>
            <a:r>
              <a:rPr lang="zh-CN" altLang="en-US" dirty="0" smtClean="0"/>
              <a:t>一个</a:t>
            </a:r>
            <a:r>
              <a:rPr lang="en-US" altLang="zh-CN" dirty="0" smtClean="0"/>
              <a:t>HTML</a:t>
            </a:r>
            <a:r>
              <a:rPr lang="zh-CN" altLang="en-US" dirty="0" smtClean="0"/>
              <a:t>可以有多个</a:t>
            </a:r>
            <a:r>
              <a:rPr lang="en-US" altLang="zh-CN" dirty="0" smtClean="0"/>
              <a:t>meta tag</a:t>
            </a:r>
            <a:endParaRPr lang="en-US" altLang="ja-JP" dirty="0" smtClean="0"/>
          </a:p>
          <a:p>
            <a:pPr marL="742950" lvl="1" indent="-285750">
              <a:buFont typeface="Arial" panose="020B0604020202020204" pitchFamily="34" charset="0"/>
              <a:buChar char="•"/>
            </a:pPr>
            <a:r>
              <a:rPr lang="en-US" altLang="ja-JP" dirty="0" smtClean="0"/>
              <a:t>&lt;meta charset=“UTF-8”&gt;</a:t>
            </a:r>
          </a:p>
          <a:p>
            <a:pPr marL="742950" lvl="1" indent="-285750">
              <a:buFont typeface="Arial" panose="020B0604020202020204" pitchFamily="34" charset="0"/>
              <a:buChar char="•"/>
            </a:pPr>
            <a:r>
              <a:rPr lang="en-US" altLang="ja-JP" dirty="0" smtClean="0"/>
              <a:t>&lt;</a:t>
            </a:r>
            <a:r>
              <a:rPr lang="en-US" altLang="ja-JP" dirty="0"/>
              <a:t>meta name</a:t>
            </a:r>
            <a:r>
              <a:rPr lang="en-US" altLang="ja-JP" dirty="0" smtClean="0"/>
              <a:t>=“description” </a:t>
            </a:r>
            <a:r>
              <a:rPr lang="en-US" altLang="ja-JP" dirty="0"/>
              <a:t>content=“this page is about…”</a:t>
            </a:r>
            <a:r>
              <a:rPr lang="en-US" altLang="ja-JP" dirty="0" smtClean="0"/>
              <a:t>&gt;</a:t>
            </a:r>
            <a:endParaRPr lang="en-US" altLang="ja-JP" dirty="0"/>
          </a:p>
          <a:p>
            <a:pPr marL="742950" lvl="1" indent="-285750">
              <a:buFont typeface="Arial" panose="020B0604020202020204" pitchFamily="34" charset="0"/>
              <a:buChar char="•"/>
            </a:pPr>
            <a:r>
              <a:rPr lang="en-US" altLang="ja-JP" dirty="0" smtClean="0"/>
              <a:t>&lt;meta name=“keywords” content=“HTML, CSS, XML”&gt;</a:t>
            </a:r>
          </a:p>
          <a:p>
            <a:pPr marL="742950" lvl="1" indent="-285750">
              <a:buFont typeface="Arial" panose="020B0604020202020204" pitchFamily="34" charset="0"/>
              <a:buChar char="•"/>
            </a:pPr>
            <a:r>
              <a:rPr lang="en-US" altLang="ja-JP" b="1" dirty="0" smtClean="0"/>
              <a:t>Search engine can read meta tags</a:t>
            </a:r>
            <a:r>
              <a:rPr lang="en-US" altLang="ja-JP" dirty="0" smtClean="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smtClean="0"/>
              <a:t>Packet</a:t>
            </a:r>
          </a:p>
          <a:p>
            <a:r>
              <a:rPr lang="en-US" altLang="zh-CN" dirty="0" smtClean="0"/>
              <a:t>--------------------------</a:t>
            </a:r>
            <a:r>
              <a:rPr lang="zh-CN" altLang="en-US" dirty="0" smtClean="0"/>
              <a:t>以上是</a:t>
            </a:r>
            <a:r>
              <a:rPr lang="en-US" altLang="zh-CN" dirty="0" smtClean="0"/>
              <a:t>DNS</a:t>
            </a:r>
            <a:r>
              <a:rPr lang="zh-CN" altLang="en-US" dirty="0" smtClean="0"/>
              <a:t>的流程</a:t>
            </a:r>
            <a:r>
              <a:rPr lang="en-US" altLang="zh-CN" dirty="0" smtClean="0"/>
              <a:t>----------------------</a:t>
            </a:r>
          </a:p>
          <a:p>
            <a:pPr marL="342900" indent="-342900">
              <a:buFont typeface="+mj-lt"/>
              <a:buAutoNum type="arabicPeriod"/>
            </a:pPr>
            <a:r>
              <a:rPr lang="zh-CN" altLang="en-US" dirty="0" smtClean="0"/>
              <a:t>然后</a:t>
            </a:r>
            <a:r>
              <a:rPr lang="en-US" altLang="zh-CN" dirty="0" smtClean="0"/>
              <a:t>TCP 3-way handshake</a:t>
            </a:r>
            <a:r>
              <a:rPr lang="zh-CN" altLang="en-US" dirty="0" smtClean="0"/>
              <a:t>，略</a:t>
            </a:r>
            <a:endParaRPr lang="en-US" altLang="zh-CN" dirty="0" smtClean="0"/>
          </a:p>
          <a:p>
            <a:pPr marL="342900" indent="-342900">
              <a:buFont typeface="+mj-lt"/>
              <a:buAutoNum type="arabicPeriod"/>
            </a:pPr>
            <a:r>
              <a:rPr lang="zh-CN" altLang="en-US" dirty="0"/>
              <a:t>然</a:t>
            </a:r>
            <a:r>
              <a:rPr lang="zh-CN" altLang="en-US" dirty="0" smtClean="0"/>
              <a:t>后</a:t>
            </a:r>
            <a:r>
              <a:rPr lang="en-US" altLang="zh-CN" dirty="0" smtClean="0"/>
              <a:t>SSL</a:t>
            </a:r>
            <a:r>
              <a:rPr lang="zh-CN" altLang="en-US" dirty="0" smtClean="0"/>
              <a:t>，略</a:t>
            </a:r>
            <a:endParaRPr lang="en-US" altLang="zh-CN" dirty="0" smtClean="0"/>
          </a:p>
          <a:p>
            <a:pPr marL="342900" indent="-342900">
              <a:buFont typeface="+mj-lt"/>
              <a:buAutoNum type="arabicPeriod"/>
            </a:pPr>
            <a:r>
              <a:rPr lang="zh-CN" altLang="en-US" dirty="0"/>
              <a:t>然</a:t>
            </a:r>
            <a:r>
              <a:rPr lang="zh-CN" altLang="en-US" dirty="0" smtClean="0"/>
              <a:t>后</a:t>
            </a:r>
            <a:r>
              <a:rPr lang="en-US" altLang="zh-CN" dirty="0" smtClean="0"/>
              <a:t>HTTP request</a:t>
            </a:r>
            <a:r>
              <a:rPr lang="zh-CN" altLang="en-US" dirty="0" smtClean="0"/>
              <a:t>，</a:t>
            </a:r>
            <a:r>
              <a:rPr lang="en-US" altLang="zh-CN" dirty="0" smtClean="0"/>
              <a:t>response</a:t>
            </a:r>
            <a:r>
              <a:rPr lang="zh-CN" altLang="en-US" dirty="0" smtClean="0"/>
              <a:t>，</a:t>
            </a:r>
            <a:r>
              <a:rPr lang="en-US" altLang="zh-CN" dirty="0" smtClean="0"/>
              <a:t>browser</a:t>
            </a:r>
            <a:r>
              <a:rPr lang="zh-CN" altLang="en-US" dirty="0" smtClean="0"/>
              <a:t>得到</a:t>
            </a:r>
            <a:r>
              <a:rPr lang="en-US" altLang="zh-CN" dirty="0" smtClean="0"/>
              <a:t>index.html</a:t>
            </a:r>
            <a:r>
              <a:rPr lang="zh-CN" altLang="en-US" dirty="0" smtClean="0"/>
              <a:t>，</a:t>
            </a:r>
            <a:r>
              <a:rPr lang="en-US" altLang="zh-CN" dirty="0" smtClean="0"/>
              <a:t>parse it</a:t>
            </a:r>
            <a:r>
              <a:rPr lang="zh-CN" altLang="en-US" dirty="0" smtClean="0"/>
              <a:t>，然后</a:t>
            </a:r>
            <a:r>
              <a:rPr lang="zh-CN" altLang="en-US" b="1" dirty="0" smtClean="0"/>
              <a:t>再送</a:t>
            </a:r>
            <a:r>
              <a:rPr lang="en-US" altLang="zh-CN" b="1" dirty="0" smtClean="0"/>
              <a:t>HTTP</a:t>
            </a:r>
            <a:r>
              <a:rPr lang="en-US" altLang="zh-CN" b="1" dirty="0"/>
              <a:t> </a:t>
            </a:r>
            <a:r>
              <a:rPr lang="en-US" altLang="zh-CN" b="1" dirty="0" smtClean="0"/>
              <a:t>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smtClean="0">
                <a:solidFill>
                  <a:srgbClr val="FF0000"/>
                </a:solidFill>
              </a:rPr>
              <a:t>Block device</a:t>
            </a:r>
            <a:r>
              <a:rPr kumimoji="1" lang="en-US" altLang="ja-JP" sz="1400" dirty="0" smtClean="0"/>
              <a:t>:</a:t>
            </a:r>
          </a:p>
          <a:p>
            <a:pPr marL="285750" indent="-285750">
              <a:buFont typeface="Arial" panose="020B0604020202020204" pitchFamily="34" charset="0"/>
              <a:buChar char="•"/>
            </a:pPr>
            <a:r>
              <a:rPr lang="en-US" altLang="ja-JP" sz="1400" dirty="0" smtClean="0"/>
              <a:t>Linux</a:t>
            </a:r>
            <a:r>
              <a:rPr lang="zh-CN" altLang="en-US" sz="1400" dirty="0" smtClean="0"/>
              <a:t>把所有东西都当成</a:t>
            </a:r>
            <a:r>
              <a:rPr lang="en-US" altLang="zh-CN" sz="1400" dirty="0" smtClean="0"/>
              <a:t>file</a:t>
            </a:r>
            <a:r>
              <a:rPr lang="zh-CN" altLang="en-US" sz="1400" dirty="0" smtClean="0"/>
              <a:t>对待，在</a:t>
            </a:r>
            <a:r>
              <a:rPr lang="en-US" altLang="zh-CN" sz="1400" dirty="0" smtClean="0"/>
              <a:t>/dev/</a:t>
            </a:r>
            <a:r>
              <a:rPr lang="zh-CN" altLang="en-US" sz="1400" dirty="0" smtClean="0"/>
              <a:t>下面的是</a:t>
            </a:r>
            <a:r>
              <a:rPr lang="en-US" altLang="zh-CN" sz="1400" dirty="0" smtClean="0"/>
              <a:t>device special file</a:t>
            </a:r>
            <a:endParaRPr lang="en-US" altLang="zh-CN" sz="1400" dirty="0"/>
          </a:p>
          <a:p>
            <a:pPr marL="285750" indent="-285750">
              <a:buFont typeface="Arial" panose="020B0604020202020204" pitchFamily="34" charset="0"/>
              <a:buChar char="•"/>
            </a:pPr>
            <a:r>
              <a:rPr kumimoji="1" lang="en-US" altLang="zh-CN" sz="1400" dirty="0" smtClean="0"/>
              <a:t>Device special file</a:t>
            </a:r>
            <a:r>
              <a:rPr lang="zh-CN" altLang="en-US" sz="1400" dirty="0" smtClean="0"/>
              <a:t>有两个大分类，</a:t>
            </a:r>
            <a:r>
              <a:rPr lang="en-US" altLang="zh-CN" sz="1400" dirty="0" smtClean="0"/>
              <a:t>character devices</a:t>
            </a:r>
            <a:r>
              <a:rPr lang="zh-CN" altLang="en-US" sz="1400" dirty="0" smtClean="0"/>
              <a:t>和</a:t>
            </a:r>
            <a:r>
              <a:rPr lang="en-US" altLang="zh-CN" sz="1400" dirty="0" smtClean="0"/>
              <a:t>block devices</a:t>
            </a:r>
          </a:p>
          <a:p>
            <a:pPr marL="285750" indent="-285750">
              <a:buFont typeface="Arial" panose="020B0604020202020204" pitchFamily="34" charset="0"/>
              <a:buChar char="•"/>
            </a:pPr>
            <a:r>
              <a:rPr kumimoji="1" lang="en-US" altLang="zh-CN" sz="1400" b="1" dirty="0" smtClean="0">
                <a:solidFill>
                  <a:srgbClr val="FF0000"/>
                </a:solidFill>
              </a:rPr>
              <a:t>Character device</a:t>
            </a:r>
            <a:r>
              <a:rPr kumimoji="1" lang="zh-CN" altLang="en-US" sz="1400" dirty="0" smtClean="0"/>
              <a:t>的代表是</a:t>
            </a:r>
            <a:r>
              <a:rPr kumimoji="1" lang="en-US" altLang="zh-CN" sz="1400" dirty="0" smtClean="0"/>
              <a:t>terminals</a:t>
            </a:r>
            <a:r>
              <a:rPr kumimoji="1" lang="zh-CN" altLang="en-US" sz="1400" dirty="0" smtClean="0"/>
              <a:t>和</a:t>
            </a:r>
            <a:r>
              <a:rPr kumimoji="1" lang="en-US" altLang="zh-CN" sz="1400" dirty="0" smtClean="0"/>
              <a:t>keyboards</a:t>
            </a:r>
            <a:r>
              <a:rPr kumimoji="1" lang="zh-CN" altLang="en-US" sz="1400" dirty="0" smtClean="0"/>
              <a:t>，特点是</a:t>
            </a:r>
            <a:r>
              <a:rPr kumimoji="1" lang="en-US" altLang="zh-CN" sz="1400" dirty="0" smtClean="0"/>
              <a:t>handle data on </a:t>
            </a:r>
            <a:r>
              <a:rPr lang="en-US" altLang="zh-CN" sz="1400" dirty="0" smtClean="0"/>
              <a:t>a character-by-character basis</a:t>
            </a:r>
          </a:p>
          <a:p>
            <a:pPr marL="285750" indent="-285750">
              <a:buFont typeface="Arial" panose="020B0604020202020204" pitchFamily="34" charset="0"/>
              <a:buChar char="•"/>
            </a:pPr>
            <a:r>
              <a:rPr lang="en-US" altLang="ja-JP" sz="1400" dirty="0" smtClean="0"/>
              <a:t>Block device</a:t>
            </a:r>
            <a:r>
              <a:rPr lang="zh-CN" altLang="en-US" sz="1400" dirty="0" smtClean="0"/>
              <a:t>的代表是</a:t>
            </a:r>
            <a:r>
              <a:rPr lang="en-US" altLang="zh-CN" sz="1400" dirty="0" smtClean="0"/>
              <a:t>disks</a:t>
            </a:r>
            <a:r>
              <a:rPr lang="zh-CN" altLang="en-US" sz="1400" dirty="0" smtClean="0"/>
              <a:t>和</a:t>
            </a:r>
            <a:r>
              <a:rPr lang="en-US" altLang="zh-CN" sz="1400" dirty="0" smtClean="0"/>
              <a:t>tape drivers</a:t>
            </a:r>
            <a:r>
              <a:rPr lang="zh-CN" altLang="en-US" sz="1400" dirty="0" smtClean="0"/>
              <a:t>，特点是</a:t>
            </a:r>
            <a:r>
              <a:rPr lang="en-US" altLang="zh-CN" sz="1400" dirty="0" smtClean="0"/>
              <a:t>handle data a block at a time</a:t>
            </a:r>
            <a:r>
              <a:rPr lang="zh-CN" altLang="en-US" sz="1400" dirty="0" smtClean="0"/>
              <a:t>，</a:t>
            </a:r>
            <a:r>
              <a:rPr lang="en-US" altLang="zh-CN" sz="1400" dirty="0" smtClean="0"/>
              <a:t>block</a:t>
            </a:r>
            <a:r>
              <a:rPr lang="zh-CN" altLang="en-US" sz="1400" dirty="0" smtClean="0"/>
              <a:t>的</a:t>
            </a:r>
            <a:r>
              <a:rPr lang="en-US" altLang="zh-CN" sz="1400" dirty="0" smtClean="0"/>
              <a:t>size</a:t>
            </a:r>
            <a:r>
              <a:rPr lang="zh-CN" altLang="en-US" sz="1400" dirty="0" smtClean="0"/>
              <a:t>一般是</a:t>
            </a:r>
            <a:r>
              <a:rPr lang="en-US" altLang="zh-CN" sz="1400" dirty="0" smtClean="0"/>
              <a:t>512byte</a:t>
            </a:r>
            <a:r>
              <a:rPr lang="zh-CN" altLang="en-US" sz="1400" dirty="0" smtClean="0"/>
              <a:t>的倍数</a:t>
            </a:r>
            <a:endParaRPr kumimoji="1" lang="en-US" altLang="ja-JP" sz="1400" dirty="0" smtClean="0"/>
          </a:p>
          <a:p>
            <a:r>
              <a:rPr kumimoji="1" lang="en-US" altLang="ja-JP" sz="1400" dirty="0" err="1" smtClean="0"/>
              <a:t>init</a:t>
            </a:r>
            <a:r>
              <a:rPr kumimoji="1" lang="en-US" altLang="ja-JP" sz="1400" dirty="0" smtClean="0"/>
              <a:t>*.</a:t>
            </a:r>
            <a:r>
              <a:rPr kumimoji="1" lang="en-US" altLang="ja-JP" sz="1400" dirty="0" err="1" smtClean="0"/>
              <a:t>rc</a:t>
            </a:r>
            <a:r>
              <a:rPr kumimoji="1" lang="en-US" altLang="ja-JP" sz="1400" dirty="0" smtClean="0"/>
              <a:t>:</a:t>
            </a:r>
          </a:p>
          <a:p>
            <a:pPr marL="285750" indent="-285750">
              <a:buFont typeface="Arial" panose="020B0604020202020204" pitchFamily="34" charset="0"/>
              <a:buChar char="•"/>
            </a:pPr>
            <a:r>
              <a:rPr kumimoji="1" lang="zh-CN" altLang="en-US" sz="1400" dirty="0" smtClean="0"/>
              <a:t>这个是</a:t>
            </a:r>
            <a:r>
              <a:rPr kumimoji="1" lang="en-US" altLang="zh-CN" sz="1400" dirty="0" smtClean="0"/>
              <a:t>android</a:t>
            </a:r>
            <a:r>
              <a:rPr lang="zh-CN" altLang="en-US" sz="1400" dirty="0" smtClean="0"/>
              <a:t>里特有的，似乎是用来告诉</a:t>
            </a:r>
            <a:r>
              <a:rPr lang="en-US" altLang="zh-CN" sz="1400" dirty="0" err="1" smtClean="0"/>
              <a:t>init</a:t>
            </a:r>
            <a:r>
              <a:rPr lang="en-US" altLang="zh-CN" sz="1400" dirty="0" smtClean="0"/>
              <a:t> process</a:t>
            </a:r>
            <a:r>
              <a:rPr lang="zh-CN" altLang="en-US" sz="1400" dirty="0" smtClean="0"/>
              <a:t>应该启动那个子</a:t>
            </a:r>
            <a:r>
              <a:rPr lang="en-US" altLang="zh-CN" sz="1400" dirty="0" smtClean="0"/>
              <a:t>process</a:t>
            </a:r>
            <a:r>
              <a:rPr lang="zh-CN" altLang="en-US" sz="1400" dirty="0" smtClean="0"/>
              <a:t>，等有需要的时候详细查一下</a:t>
            </a:r>
            <a:endParaRPr lang="en-US" altLang="zh-CN" sz="1400" dirty="0" smtClean="0"/>
          </a:p>
          <a:p>
            <a:r>
              <a:rPr kumimoji="1" lang="en-US" altLang="ja-JP" sz="1400" b="1" dirty="0" smtClean="0">
                <a:solidFill>
                  <a:srgbClr val="FF0000"/>
                </a:solidFill>
              </a:rPr>
              <a:t>Privileged processes</a:t>
            </a:r>
            <a:r>
              <a:rPr kumimoji="1" lang="en-US" altLang="ja-JP" sz="1400" dirty="0" smtClean="0"/>
              <a:t> and </a:t>
            </a:r>
            <a:r>
              <a:rPr kumimoji="1" lang="en-US" altLang="ja-JP" sz="1400" b="1" dirty="0" smtClean="0">
                <a:solidFill>
                  <a:srgbClr val="FF0000"/>
                </a:solidFill>
              </a:rPr>
              <a:t>Capabilities</a:t>
            </a:r>
            <a:r>
              <a:rPr kumimoji="1" lang="en-US" altLang="ja-JP" sz="1400" dirty="0" smtClean="0"/>
              <a:t>:</a:t>
            </a:r>
          </a:p>
          <a:p>
            <a:pPr marL="285750" indent="-285750">
              <a:buFont typeface="Arial" panose="020B0604020202020204" pitchFamily="34" charset="0"/>
              <a:buChar char="•"/>
            </a:pPr>
            <a:r>
              <a:rPr lang="en-US" altLang="ja-JP" sz="1400" dirty="0" smtClean="0"/>
              <a:t>Traditional </a:t>
            </a:r>
            <a:r>
              <a:rPr lang="en-US" altLang="zh-CN" sz="1400" dirty="0" err="1" smtClean="0"/>
              <a:t>unix</a:t>
            </a:r>
            <a:r>
              <a:rPr lang="zh-CN" altLang="en-US" sz="1400" dirty="0" smtClean="0"/>
              <a:t>里一个</a:t>
            </a:r>
            <a:r>
              <a:rPr lang="en-US" altLang="zh-CN" sz="1400" dirty="0" smtClean="0"/>
              <a:t>privileged process</a:t>
            </a:r>
            <a:r>
              <a:rPr lang="zh-CN" altLang="en-US" sz="1400" dirty="0" smtClean="0"/>
              <a:t>的</a:t>
            </a:r>
            <a:r>
              <a:rPr lang="en-US" altLang="zh-CN" sz="1400" dirty="0" smtClean="0"/>
              <a:t>effective user ID</a:t>
            </a:r>
            <a:r>
              <a:rPr lang="zh-CN" altLang="en-US" sz="1400" dirty="0" smtClean="0"/>
              <a:t>是</a:t>
            </a:r>
            <a:r>
              <a:rPr lang="en-US" altLang="zh-CN" sz="1400" dirty="0" smtClean="0"/>
              <a:t>0 (</a:t>
            </a:r>
            <a:r>
              <a:rPr lang="en-US" altLang="zh-CN" sz="1400" dirty="0" err="1" smtClean="0"/>
              <a:t>superuser</a:t>
            </a:r>
            <a:r>
              <a:rPr lang="en-US" altLang="zh-CN" sz="1400" dirty="0" smtClean="0"/>
              <a:t>)</a:t>
            </a:r>
            <a:r>
              <a:rPr lang="zh-CN" altLang="en-US" sz="1400" dirty="0" smtClean="0"/>
              <a:t>，这个</a:t>
            </a:r>
            <a:r>
              <a:rPr lang="en-US" altLang="zh-CN" sz="1400" dirty="0" smtClean="0"/>
              <a:t>process</a:t>
            </a:r>
            <a:r>
              <a:rPr lang="zh-CN" altLang="en-US" sz="1400" dirty="0" smtClean="0"/>
              <a:t>可以干所有事情；相比之下，</a:t>
            </a:r>
            <a:r>
              <a:rPr lang="en-US" altLang="zh-CN" sz="1400" dirty="0" smtClean="0"/>
              <a:t>non-privileged process</a:t>
            </a:r>
            <a:r>
              <a:rPr lang="zh-CN" altLang="en-US" sz="1400" dirty="0" smtClean="0"/>
              <a:t>的</a:t>
            </a:r>
            <a:r>
              <a:rPr lang="en-US" altLang="zh-CN" sz="1400" dirty="0" smtClean="0"/>
              <a:t>effective user ID</a:t>
            </a:r>
            <a:r>
              <a:rPr lang="zh-CN" altLang="en-US" sz="1400" dirty="0" smtClean="0"/>
              <a:t>不是</a:t>
            </a:r>
            <a:r>
              <a:rPr lang="en-US" altLang="zh-CN" sz="1400" dirty="0" smtClean="0"/>
              <a:t>0</a:t>
            </a:r>
          </a:p>
          <a:p>
            <a:pPr marL="285750" indent="-285750">
              <a:buFont typeface="Arial" panose="020B0604020202020204" pitchFamily="34" charset="0"/>
              <a:buChar char="•"/>
            </a:pPr>
            <a:r>
              <a:rPr lang="en-US" altLang="zh-CN" sz="1400" dirty="0" smtClean="0"/>
              <a:t>Kernel 2.2</a:t>
            </a:r>
            <a:r>
              <a:rPr lang="zh-CN" altLang="en-US" sz="1400" dirty="0"/>
              <a:t>之</a:t>
            </a:r>
            <a:r>
              <a:rPr lang="zh-CN" altLang="en-US" sz="1400" dirty="0" smtClean="0"/>
              <a:t>后，</a:t>
            </a:r>
            <a:r>
              <a:rPr lang="en-US" altLang="zh-CN" sz="1400" dirty="0" smtClean="0"/>
              <a:t>privilege</a:t>
            </a:r>
            <a:r>
              <a:rPr lang="zh-CN" altLang="en-US" sz="1400" dirty="0" smtClean="0"/>
              <a:t>被细分化为一堆</a:t>
            </a:r>
            <a:r>
              <a:rPr lang="en-US" altLang="zh-CN" sz="1400" dirty="0" smtClean="0"/>
              <a:t>capabilities</a:t>
            </a:r>
            <a:r>
              <a:rPr lang="zh-CN" altLang="en-US" sz="1400" dirty="0" smtClean="0"/>
              <a:t>，</a:t>
            </a:r>
            <a:r>
              <a:rPr lang="en-US" altLang="zh-CN" sz="1400" dirty="0" smtClean="0"/>
              <a:t>effective user ID</a:t>
            </a:r>
            <a:r>
              <a:rPr lang="zh-CN" altLang="en-US" sz="1400" dirty="0" smtClean="0"/>
              <a:t>为</a:t>
            </a:r>
            <a:r>
              <a:rPr lang="en-US" altLang="zh-CN" sz="1400" dirty="0" smtClean="0"/>
              <a:t>0</a:t>
            </a:r>
            <a:r>
              <a:rPr lang="zh-CN" altLang="en-US" sz="1400" dirty="0" smtClean="0"/>
              <a:t>的</a:t>
            </a:r>
            <a:r>
              <a:rPr lang="en-US" altLang="zh-CN" sz="1400" dirty="0" smtClean="0"/>
              <a:t>privileged process</a:t>
            </a:r>
            <a:r>
              <a:rPr lang="zh-CN" altLang="en-US" sz="1400" dirty="0" smtClean="0"/>
              <a:t>有所有的</a:t>
            </a:r>
            <a:r>
              <a:rPr lang="en-US" altLang="zh-CN" sz="1400" dirty="0" smtClean="0"/>
              <a:t>capabilities</a:t>
            </a:r>
            <a:r>
              <a:rPr lang="zh-CN" altLang="en-US" sz="1400" dirty="0" smtClean="0"/>
              <a:t>，这个</a:t>
            </a:r>
            <a:r>
              <a:rPr lang="en-US" altLang="zh-CN" sz="1400" dirty="0" smtClean="0"/>
              <a:t>process</a:t>
            </a:r>
            <a:r>
              <a:rPr lang="zh-CN" altLang="en-US" sz="1400" dirty="0" smtClean="0"/>
              <a:t>创建子</a:t>
            </a:r>
            <a:r>
              <a:rPr lang="en-US" altLang="zh-CN" sz="1400" dirty="0" smtClean="0"/>
              <a:t>process</a:t>
            </a:r>
            <a:r>
              <a:rPr lang="zh-CN" altLang="en-US" sz="1400" dirty="0" smtClean="0"/>
              <a:t>的时候，可以赋予其特定的一个或几个</a:t>
            </a:r>
            <a:r>
              <a:rPr lang="en-US" altLang="zh-CN" sz="1400" dirty="0" smtClean="0"/>
              <a:t>capability (</a:t>
            </a:r>
            <a:r>
              <a:rPr lang="zh-CN" altLang="en-US" sz="1400" dirty="0" smtClean="0"/>
              <a:t>一般用</a:t>
            </a:r>
            <a:r>
              <a:rPr lang="en-US" altLang="zh-CN" sz="1400" dirty="0" smtClean="0"/>
              <a:t>CAP_XXX</a:t>
            </a:r>
            <a:r>
              <a:rPr lang="zh-CN" altLang="en-US" sz="1400" dirty="0" smtClean="0"/>
              <a:t>来表示</a:t>
            </a:r>
            <a:r>
              <a:rPr lang="en-US" altLang="zh-CN" sz="1400" dirty="0" smtClean="0"/>
              <a:t>)</a:t>
            </a:r>
          </a:p>
          <a:p>
            <a:r>
              <a:rPr lang="en-US" altLang="zh-CN" sz="1400" dirty="0" smtClean="0"/>
              <a:t>Hard disk and</a:t>
            </a:r>
            <a:r>
              <a:rPr lang="en-US" altLang="zh-CN" sz="1400" b="1" dirty="0" smtClean="0">
                <a:solidFill>
                  <a:srgbClr val="FF0000"/>
                </a:solidFill>
              </a:rPr>
              <a:t> partition</a:t>
            </a:r>
            <a:r>
              <a:rPr lang="en-US" altLang="zh-CN" sz="1400" dirty="0" smtClean="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a:t>
            </a:r>
            <a:r>
              <a:rPr lang="en-US" altLang="ja-JP" sz="1400" dirty="0" smtClean="0"/>
              <a:t>that rotate </a:t>
            </a:r>
            <a:r>
              <a:rPr lang="en-US" altLang="ja-JP" sz="1400" dirty="0"/>
              <a:t>at high speed (of the order of thousands of revolutions per minute). </a:t>
            </a:r>
            <a:r>
              <a:rPr lang="en-US" altLang="ja-JP" sz="1400" dirty="0" smtClean="0"/>
              <a:t>Magnetically encoded </a:t>
            </a:r>
            <a:r>
              <a:rPr lang="en-US" altLang="ja-JP" sz="1400" dirty="0"/>
              <a:t>information on the disk surface is retrieved or modified by </a:t>
            </a:r>
            <a:r>
              <a:rPr lang="en-US" altLang="ja-JP" sz="1400" b="1" dirty="0" smtClean="0"/>
              <a:t>read/ write </a:t>
            </a:r>
            <a:r>
              <a:rPr lang="en-US" altLang="ja-JP" sz="1400" b="1" dirty="0"/>
              <a:t>heads</a:t>
            </a:r>
            <a:r>
              <a:rPr lang="en-US" altLang="ja-JP" sz="1400" dirty="0"/>
              <a:t> that move radially across the disk. Physically, information on the </a:t>
            </a:r>
            <a:r>
              <a:rPr lang="en-US" altLang="ja-JP" sz="1400" dirty="0" smtClean="0"/>
              <a:t>disk surface </a:t>
            </a:r>
            <a:r>
              <a:rPr lang="en-US" altLang="ja-JP" sz="1400" dirty="0"/>
              <a:t>is located on a set of concentric circles called </a:t>
            </a:r>
            <a:r>
              <a:rPr lang="en-US" altLang="ja-JP" sz="1400" b="1" dirty="0"/>
              <a:t>tracks</a:t>
            </a:r>
            <a:r>
              <a:rPr lang="en-US" altLang="ja-JP" sz="1400" dirty="0"/>
              <a:t>. Tracks themselves </a:t>
            </a:r>
            <a:r>
              <a:rPr lang="en-US" altLang="ja-JP" sz="1400" dirty="0" smtClean="0"/>
              <a:t>are divided </a:t>
            </a:r>
            <a:r>
              <a:rPr lang="en-US" altLang="ja-JP" sz="1400" dirty="0"/>
              <a:t>into a number of </a:t>
            </a:r>
            <a:r>
              <a:rPr lang="en-US" altLang="ja-JP" sz="1400" b="1" dirty="0"/>
              <a:t>sectors</a:t>
            </a:r>
            <a:r>
              <a:rPr lang="en-US" altLang="ja-JP" sz="1400" dirty="0"/>
              <a:t>, each of which consists of a series of </a:t>
            </a:r>
            <a:r>
              <a:rPr lang="en-US" altLang="ja-JP" sz="1400" b="1" dirty="0"/>
              <a:t>physical </a:t>
            </a:r>
            <a:r>
              <a:rPr lang="en-US" altLang="ja-JP" sz="1400" b="1" dirty="0" smtClean="0"/>
              <a:t>blocks</a:t>
            </a:r>
            <a:r>
              <a:rPr lang="en-US" altLang="ja-JP" sz="1400" dirty="0" smtClean="0"/>
              <a:t>. Physical </a:t>
            </a:r>
            <a:r>
              <a:rPr lang="en-US" altLang="ja-JP" sz="1400" dirty="0"/>
              <a:t>blocks are typically 512 bytes (or some multiple thereof) in size, and </a:t>
            </a:r>
            <a:r>
              <a:rPr lang="en-US" altLang="ja-JP" sz="1400" dirty="0" smtClean="0"/>
              <a:t>represent the </a:t>
            </a:r>
            <a:r>
              <a:rPr lang="en-US" altLang="ja-JP" sz="1400" dirty="0"/>
              <a:t>smallest unit of information that the drive can read or write</a:t>
            </a:r>
            <a:r>
              <a:rPr lang="en-US" altLang="ja-JP" sz="1400" dirty="0" smtClean="0"/>
              <a:t>.</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smtClean="0"/>
              <a:t>. </a:t>
            </a:r>
            <a:r>
              <a:rPr lang="en-US" altLang="ja-JP" sz="1400" dirty="0"/>
              <a:t>Each partition </a:t>
            </a:r>
            <a:r>
              <a:rPr lang="en-US" altLang="ja-JP" sz="1400" dirty="0" smtClean="0"/>
              <a:t>is treated </a:t>
            </a:r>
            <a:r>
              <a:rPr lang="en-US" altLang="ja-JP" sz="1400" dirty="0"/>
              <a:t>by the kernel as a separate device residing </a:t>
            </a:r>
            <a:r>
              <a:rPr lang="en-US" altLang="ja-JP" sz="1400" b="1" dirty="0"/>
              <a:t>under the /dev </a:t>
            </a:r>
            <a:r>
              <a:rPr lang="en-US" altLang="ja-JP" sz="1400" dirty="0" smtClean="0"/>
              <a:t>directory.</a:t>
            </a:r>
            <a:endParaRPr lang="en-US" altLang="zh-CN" sz="1400" dirty="0" smtClean="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smtClean="0"/>
              <a:t>认证 </a:t>
            </a:r>
            <a:r>
              <a:rPr lang="en-US" altLang="ja-JP" dirty="0" smtClean="0"/>
              <a:t>(</a:t>
            </a:r>
            <a:r>
              <a:rPr lang="zh-CN" altLang="en-US" dirty="0" smtClean="0"/>
              <a:t>可以与</a:t>
            </a:r>
            <a:r>
              <a:rPr lang="en-US" altLang="ja-JP" i="1" dirty="0" smtClean="0"/>
              <a:t>Oauth2</a:t>
            </a:r>
            <a:r>
              <a:rPr lang="en-US" altLang="ja-JP" dirty="0" smtClean="0"/>
              <a:t>, </a:t>
            </a:r>
            <a:r>
              <a:rPr lang="zh-CN" altLang="en-US" dirty="0" smtClean="0"/>
              <a:t>也可以用</a:t>
            </a:r>
            <a:r>
              <a:rPr lang="en-US" altLang="zh-CN" i="1" dirty="0" smtClean="0"/>
              <a:t>API key</a:t>
            </a:r>
            <a:r>
              <a:rPr lang="en-US" altLang="ja-JP" dirty="0" smtClean="0"/>
              <a:t>)</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2015"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smtClean="0"/>
              <a:t>Android knowledges:</a:t>
            </a:r>
          </a:p>
          <a:p>
            <a:pPr marL="285750" indent="-285750">
              <a:buFont typeface="Arial" panose="020B0604020202020204" pitchFamily="34" charset="0"/>
              <a:buChar char="•"/>
            </a:pPr>
            <a:r>
              <a:rPr kumimoji="1" lang="en-US" altLang="ja-JP" sz="1600" b="1" dirty="0" smtClean="0">
                <a:solidFill>
                  <a:srgbClr val="FF0000"/>
                </a:solidFill>
              </a:rPr>
              <a:t>zygote</a:t>
            </a:r>
            <a:r>
              <a:rPr kumimoji="1" lang="en-US" altLang="ja-JP" sz="1600" dirty="0" smtClean="0"/>
              <a:t>, </a:t>
            </a:r>
            <a:r>
              <a:rPr kumimoji="1" lang="zh-CN" altLang="en-US" sz="1600" dirty="0" smtClean="0"/>
              <a:t>词源是生物学用语，指生物体的最开始的</a:t>
            </a:r>
            <a:r>
              <a:rPr lang="zh-CN" altLang="en-US" sz="1600" dirty="0" smtClean="0"/>
              <a:t>细胞</a:t>
            </a:r>
            <a:endParaRPr lang="en-US" altLang="zh-CN" sz="1600" dirty="0" smtClean="0"/>
          </a:p>
          <a:p>
            <a:pPr marL="742950" lvl="1" indent="-285750">
              <a:buFont typeface="Arial" panose="020B0604020202020204" pitchFamily="34" charset="0"/>
              <a:buChar char="•"/>
            </a:pPr>
            <a:r>
              <a:rPr lang="zh-CN" altLang="en-US" sz="1600" dirty="0" smtClean="0"/>
              <a:t>被</a:t>
            </a:r>
            <a:r>
              <a:rPr lang="en-US" altLang="zh-CN" sz="1600" dirty="0" err="1" smtClean="0"/>
              <a:t>init</a:t>
            </a:r>
            <a:r>
              <a:rPr lang="zh-CN" altLang="en-US" sz="1600" dirty="0" smtClean="0"/>
              <a:t>启动，负责管理</a:t>
            </a:r>
            <a:r>
              <a:rPr lang="en-US" altLang="zh-CN" sz="1600" dirty="0" smtClean="0"/>
              <a:t>core library classes (read-only)</a:t>
            </a:r>
            <a:r>
              <a:rPr lang="zh-CN" altLang="en-US" sz="1600" dirty="0" smtClean="0"/>
              <a:t>；</a:t>
            </a:r>
            <a:r>
              <a:rPr lang="en-US" altLang="zh-CN" sz="1600" dirty="0" smtClean="0"/>
              <a:t>launch system servers</a:t>
            </a:r>
          </a:p>
          <a:p>
            <a:pPr marL="742950" lvl="1" indent="-285750">
              <a:buFont typeface="Arial" panose="020B0604020202020204" pitchFamily="34" charset="0"/>
              <a:buChar char="•"/>
            </a:pPr>
            <a:r>
              <a:rPr lang="zh-CN" altLang="en-US" sz="1600" dirty="0" smtClean="0"/>
              <a:t>和</a:t>
            </a:r>
            <a:r>
              <a:rPr lang="en-US" altLang="zh-CN" sz="1600" dirty="0" err="1" smtClean="0"/>
              <a:t>dalvik</a:t>
            </a:r>
            <a:r>
              <a:rPr lang="en-US" altLang="zh-CN" sz="1600" dirty="0" smtClean="0"/>
              <a:t> VM dynamic link</a:t>
            </a:r>
            <a:r>
              <a:rPr lang="zh-CN" altLang="en-US" sz="1600" dirty="0" smtClean="0"/>
              <a:t>，所以</a:t>
            </a:r>
            <a:r>
              <a:rPr lang="en-US" altLang="zh-CN" sz="1600" dirty="0" smtClean="0"/>
              <a:t>memory</a:t>
            </a:r>
            <a:r>
              <a:rPr lang="zh-CN" altLang="en-US" sz="1600" dirty="0" smtClean="0"/>
              <a:t>中只需要保存一个</a:t>
            </a:r>
            <a:r>
              <a:rPr lang="en-US" altLang="zh-CN" sz="1600" dirty="0" smtClean="0"/>
              <a:t>core library classes</a:t>
            </a:r>
            <a:r>
              <a:rPr lang="zh-CN" altLang="en-US" sz="1600" dirty="0" smtClean="0"/>
              <a:t>的</a:t>
            </a:r>
            <a:r>
              <a:rPr lang="en-US" altLang="zh-CN" sz="1600" dirty="0" smtClean="0"/>
              <a:t>instance</a:t>
            </a:r>
            <a:r>
              <a:rPr lang="zh-CN" altLang="en-US" sz="1600" dirty="0" smtClean="0"/>
              <a:t>就行</a:t>
            </a:r>
            <a:endParaRPr lang="en-US" altLang="zh-CN" sz="1600" dirty="0" smtClean="0"/>
          </a:p>
          <a:p>
            <a:pPr marL="742950" lvl="1" indent="-285750">
              <a:buFont typeface="Arial" panose="020B0604020202020204" pitchFamily="34" charset="0"/>
              <a:buChar char="•"/>
            </a:pPr>
            <a:r>
              <a:rPr kumimoji="1" lang="zh-CN" altLang="en-US" sz="1600" dirty="0" smtClean="0"/>
              <a:t>参考</a:t>
            </a:r>
            <a:r>
              <a:rPr lang="en-US" altLang="zh-CN" sz="1600" dirty="0">
                <a:hlinkClick r:id="rId2"/>
              </a:rPr>
              <a:t>https://</a:t>
            </a:r>
            <a:r>
              <a:rPr lang="en-US" altLang="zh-CN" sz="1600" dirty="0" smtClean="0">
                <a:hlinkClick r:id="rId2"/>
              </a:rPr>
              <a:t>community.nxp.com/docs/DOC-102546</a:t>
            </a:r>
            <a:endParaRPr lang="en-US" altLang="zh-CN" sz="1600" dirty="0" smtClean="0"/>
          </a:p>
          <a:p>
            <a:pPr marL="285750" indent="-285750">
              <a:buFont typeface="Arial" panose="020B0604020202020204" pitchFamily="34" charset="0"/>
              <a:buChar char="•"/>
            </a:pPr>
            <a:r>
              <a:rPr lang="en-US" altLang="zh-CN" sz="1600" b="1" dirty="0" smtClean="0">
                <a:solidFill>
                  <a:srgbClr val="FF0000"/>
                </a:solidFill>
              </a:rPr>
              <a:t>system servers</a:t>
            </a:r>
          </a:p>
          <a:p>
            <a:pPr marL="742950" lvl="1" indent="-285750">
              <a:buFont typeface="Arial" panose="020B0604020202020204" pitchFamily="34" charset="0"/>
              <a:buChar char="•"/>
            </a:pPr>
            <a:r>
              <a:rPr lang="zh-CN" altLang="en-US" sz="1600" dirty="0" smtClean="0"/>
              <a:t>被</a:t>
            </a:r>
            <a:r>
              <a:rPr lang="en-US" altLang="zh-CN" sz="1600" dirty="0" smtClean="0"/>
              <a:t>zygote</a:t>
            </a:r>
            <a:r>
              <a:rPr lang="zh-CN" altLang="en-US" sz="1600" dirty="0" smtClean="0"/>
              <a:t>启动，然后</a:t>
            </a:r>
            <a:r>
              <a:rPr lang="en-US" altLang="zh-CN" sz="1600" dirty="0" smtClean="0"/>
              <a:t>initialize application framework layer</a:t>
            </a:r>
            <a:r>
              <a:rPr lang="zh-CN" altLang="en-US" sz="1600" dirty="0" smtClean="0"/>
              <a:t>，并且</a:t>
            </a:r>
            <a:r>
              <a:rPr lang="en-US" altLang="zh-CN" sz="1600" dirty="0" smtClean="0"/>
              <a:t>start java system services (e.g., </a:t>
            </a:r>
            <a:r>
              <a:rPr lang="en-US" altLang="zh-CN" sz="1600" dirty="0" err="1" smtClean="0"/>
              <a:t>com.android.email</a:t>
            </a:r>
            <a:r>
              <a:rPr lang="en-US" altLang="zh-CN" sz="1600" dirty="0" smtClean="0"/>
              <a:t>, etc.)</a:t>
            </a:r>
          </a:p>
          <a:p>
            <a:pPr marL="742950" lvl="1" indent="-285750">
              <a:buFont typeface="Arial" panose="020B0604020202020204" pitchFamily="34" charset="0"/>
              <a:buChar char="•"/>
            </a:pPr>
            <a:r>
              <a:rPr lang="zh-CN" altLang="en-US" sz="1600" dirty="0" smtClean="0"/>
              <a:t>启动那些</a:t>
            </a:r>
            <a:r>
              <a:rPr lang="en-US" altLang="zh-CN" sz="1600" dirty="0" smtClean="0"/>
              <a:t>services</a:t>
            </a:r>
            <a:r>
              <a:rPr lang="zh-CN" altLang="en-US" sz="1600" dirty="0" smtClean="0"/>
              <a:t>之后，将它们</a:t>
            </a:r>
            <a:r>
              <a:rPr lang="en-US" altLang="zh-CN" sz="1600" dirty="0" smtClean="0"/>
              <a:t>register</a:t>
            </a:r>
            <a:r>
              <a:rPr lang="zh-CN" altLang="en-US" sz="1600" dirty="0" smtClean="0"/>
              <a:t>在</a:t>
            </a:r>
            <a:r>
              <a:rPr lang="en-US" altLang="zh-CN" sz="1600" dirty="0" smtClean="0"/>
              <a:t>service manager</a:t>
            </a:r>
            <a:r>
              <a:rPr lang="zh-CN" altLang="en-US" sz="1600" dirty="0" smtClean="0"/>
              <a:t>上</a:t>
            </a:r>
            <a:endParaRPr lang="en-US" altLang="zh-CN" sz="1600" dirty="0" smtClean="0"/>
          </a:p>
          <a:p>
            <a:pPr marL="285750" indent="-285750">
              <a:buFont typeface="Arial" panose="020B0604020202020204" pitchFamily="34" charset="0"/>
              <a:buChar char="•"/>
            </a:pPr>
            <a:r>
              <a:rPr lang="en-US" altLang="zh-CN" sz="1600" b="1" dirty="0" smtClean="0">
                <a:solidFill>
                  <a:srgbClr val="FF0000"/>
                </a:solidFill>
              </a:rPr>
              <a:t>Service manager</a:t>
            </a:r>
          </a:p>
          <a:p>
            <a:pPr marL="742950" lvl="1" indent="-285750">
              <a:buFont typeface="Arial" panose="020B0604020202020204" pitchFamily="34" charset="0"/>
              <a:buChar char="•"/>
            </a:pPr>
            <a:r>
              <a:rPr kumimoji="1" lang="zh-CN" altLang="en-US" sz="1600" dirty="0" smtClean="0"/>
              <a:t>参考右图，是一个管理所有</a:t>
            </a:r>
            <a:r>
              <a:rPr kumimoji="1" lang="en-US" altLang="zh-CN" sz="1600" dirty="0" smtClean="0"/>
              <a:t>services</a:t>
            </a:r>
            <a:r>
              <a:rPr kumimoji="1" lang="zh-CN" altLang="en-US" sz="1600" dirty="0" smtClean="0"/>
              <a:t>的</a:t>
            </a:r>
            <a:r>
              <a:rPr kumimoji="1" lang="en-US" altLang="zh-CN" sz="1600" dirty="0" smtClean="0"/>
              <a:t>manager</a:t>
            </a:r>
          </a:p>
          <a:p>
            <a:pPr marL="742950" lvl="1" indent="-285750">
              <a:buFont typeface="Arial" panose="020B0604020202020204" pitchFamily="34" charset="0"/>
              <a:buChar char="•"/>
            </a:pPr>
            <a:r>
              <a:rPr kumimoji="1" lang="en-US" altLang="zh-CN" sz="1600" dirty="0" smtClean="0"/>
              <a:t>Application layer</a:t>
            </a:r>
            <a:r>
              <a:rPr kumimoji="1" lang="zh-CN" altLang="en-US" sz="1600" dirty="0" smtClean="0"/>
              <a:t>的</a:t>
            </a:r>
            <a:r>
              <a:rPr kumimoji="1" lang="en-US" altLang="zh-CN" sz="1600" dirty="0" smtClean="0"/>
              <a:t>components</a:t>
            </a:r>
            <a:r>
              <a:rPr kumimoji="1" lang="zh-CN" altLang="en-US" sz="1600" dirty="0" smtClean="0"/>
              <a:t>可以</a:t>
            </a:r>
            <a:r>
              <a:rPr lang="zh-CN" altLang="en-US" sz="1600" dirty="0" smtClean="0"/>
              <a:t>通过</a:t>
            </a:r>
            <a:r>
              <a:rPr lang="en-US" altLang="zh-CN" sz="1600" dirty="0" smtClean="0"/>
              <a:t>system server</a:t>
            </a:r>
            <a:r>
              <a:rPr lang="zh-CN" altLang="en-US" sz="1600" dirty="0" smtClean="0"/>
              <a:t>来</a:t>
            </a:r>
            <a:r>
              <a:rPr lang="en-US" altLang="zh-CN" sz="1600" dirty="0" smtClean="0"/>
              <a:t>access registered services</a:t>
            </a:r>
          </a:p>
          <a:p>
            <a:pPr marL="285750" indent="-285750">
              <a:buFont typeface="Arial" panose="020B0604020202020204" pitchFamily="34" charset="0"/>
              <a:buChar char="•"/>
            </a:pPr>
            <a:r>
              <a:rPr lang="en-US" altLang="zh-CN" sz="1600" b="1" dirty="0" err="1" smtClean="0">
                <a:solidFill>
                  <a:srgbClr val="FF0000"/>
                </a:solidFill>
              </a:rPr>
              <a:t>init</a:t>
            </a:r>
            <a:r>
              <a:rPr lang="zh-CN" altLang="en-US" sz="1600" dirty="0" smtClean="0"/>
              <a:t>和</a:t>
            </a:r>
            <a:r>
              <a:rPr lang="en-US" altLang="zh-CN" sz="1600" b="1" dirty="0" err="1" smtClean="0">
                <a:solidFill>
                  <a:srgbClr val="FF0000"/>
                </a:solidFill>
              </a:rPr>
              <a:t>init.rc</a:t>
            </a:r>
            <a:endParaRPr lang="en-US" altLang="zh-CN" sz="1600" b="1" dirty="0" smtClean="0">
              <a:solidFill>
                <a:srgbClr val="FF0000"/>
              </a:solidFill>
            </a:endParaRPr>
          </a:p>
          <a:p>
            <a:pPr marL="742950" lvl="1" indent="-285750">
              <a:buFont typeface="Arial" panose="020B0604020202020204" pitchFamily="34" charset="0"/>
              <a:buChar char="•"/>
            </a:pPr>
            <a:r>
              <a:rPr lang="en-US" altLang="zh-CN" sz="1600" dirty="0" err="1" smtClean="0"/>
              <a:t>Init</a:t>
            </a:r>
            <a:r>
              <a:rPr lang="zh-CN" altLang="en-US" sz="1600" dirty="0" smtClean="0"/>
              <a:t>会读取各种</a:t>
            </a:r>
            <a:r>
              <a:rPr lang="en-US" altLang="zh-CN" sz="1600" dirty="0" err="1" smtClean="0"/>
              <a:t>init.</a:t>
            </a:r>
            <a:r>
              <a:rPr lang="en-US" altLang="zh-CN" sz="1600" dirty="0" smtClean="0"/>
              <a:t>*.</a:t>
            </a:r>
            <a:r>
              <a:rPr lang="en-US" altLang="zh-CN" sz="1600" dirty="0" err="1" smtClean="0"/>
              <a:t>rc</a:t>
            </a:r>
            <a:r>
              <a:rPr lang="zh-CN" altLang="en-US" sz="1600" dirty="0" smtClean="0"/>
              <a:t>设定</a:t>
            </a:r>
            <a:r>
              <a:rPr lang="en-US" altLang="zh-CN" sz="1600" dirty="0" smtClean="0"/>
              <a:t>file</a:t>
            </a:r>
            <a:r>
              <a:rPr lang="zh-CN" altLang="en-US" sz="1600" dirty="0" smtClean="0"/>
              <a:t>，然后启动各种</a:t>
            </a:r>
            <a:r>
              <a:rPr lang="en-US" altLang="zh-CN" sz="1600" dirty="0" smtClean="0"/>
              <a:t>services</a:t>
            </a:r>
          </a:p>
          <a:p>
            <a:pPr marL="742950" lvl="1" indent="-285750">
              <a:buFont typeface="Arial" panose="020B0604020202020204" pitchFamily="34" charset="0"/>
              <a:buChar char="•"/>
            </a:pPr>
            <a:r>
              <a:rPr lang="zh-CN" altLang="en-US" sz="1600" dirty="0" smtClean="0"/>
              <a:t>一般有两个大部分组成，</a:t>
            </a:r>
            <a:r>
              <a:rPr lang="en-US" altLang="zh-CN" sz="1600" dirty="0" smtClean="0"/>
              <a:t>boot process block</a:t>
            </a:r>
            <a:r>
              <a:rPr lang="zh-CN" altLang="en-US" sz="1600" dirty="0" smtClean="0"/>
              <a:t>和</a:t>
            </a:r>
            <a:r>
              <a:rPr lang="en-US" altLang="zh-CN" sz="1600" dirty="0" smtClean="0"/>
              <a:t>daemon process block</a:t>
            </a:r>
          </a:p>
          <a:p>
            <a:pPr marL="1200150" lvl="2" indent="-285750">
              <a:buFont typeface="Arial" panose="020B0604020202020204" pitchFamily="34" charset="0"/>
              <a:buChar char="•"/>
            </a:pPr>
            <a:r>
              <a:rPr lang="en-US" altLang="zh-CN" sz="1600" dirty="0" smtClean="0"/>
              <a:t>Boot process block: </a:t>
            </a:r>
            <a:r>
              <a:rPr lang="zh-CN" altLang="en-US" sz="1600" dirty="0" smtClean="0"/>
              <a:t>启动时执行一次，读取</a:t>
            </a:r>
            <a:r>
              <a:rPr lang="en-US" altLang="zh-CN" sz="1600" dirty="0" err="1" smtClean="0"/>
              <a:t>init.rc</a:t>
            </a:r>
            <a:r>
              <a:rPr lang="zh-CN" altLang="en-US" sz="1600" dirty="0" smtClean="0"/>
              <a:t>等</a:t>
            </a:r>
            <a:endParaRPr lang="en-US" altLang="zh-CN" sz="1600" dirty="0" smtClean="0"/>
          </a:p>
          <a:p>
            <a:pPr marL="1200150" lvl="2" indent="-285750">
              <a:buFont typeface="Arial" panose="020B0604020202020204" pitchFamily="34" charset="0"/>
              <a:buChar char="•"/>
            </a:pPr>
            <a:r>
              <a:rPr lang="en-US" altLang="zh-CN" sz="1600" dirty="0"/>
              <a:t>daemon process </a:t>
            </a:r>
            <a:r>
              <a:rPr lang="en-US" altLang="zh-CN" sz="1600" dirty="0" smtClean="0"/>
              <a:t>block: </a:t>
            </a:r>
            <a:r>
              <a:rPr lang="zh-CN" altLang="en-US" sz="1600" dirty="0" smtClean="0"/>
              <a:t>一个</a:t>
            </a:r>
            <a:r>
              <a:rPr lang="en-US" altLang="zh-CN" sz="1600" b="1" dirty="0" smtClean="0">
                <a:solidFill>
                  <a:srgbClr val="FF0000"/>
                </a:solidFill>
              </a:rPr>
              <a:t>for(;;)</a:t>
            </a:r>
            <a:r>
              <a:rPr lang="zh-CN" altLang="en-US" sz="1600" dirty="0" smtClean="0"/>
              <a:t>循环，</a:t>
            </a:r>
            <a:r>
              <a:rPr lang="en-US" altLang="zh-CN" sz="1600" dirty="0" smtClean="0"/>
              <a:t>android shutdown</a:t>
            </a:r>
            <a:r>
              <a:rPr lang="zh-CN" altLang="en-US" sz="1600" dirty="0" smtClean="0"/>
              <a:t>为止一直监视各种</a:t>
            </a:r>
            <a:r>
              <a:rPr lang="en-US" altLang="zh-CN" sz="1600" dirty="0" smtClean="0"/>
              <a:t>app</a:t>
            </a:r>
            <a:r>
              <a:rPr lang="zh-CN" altLang="en-US" sz="1600" dirty="0" smtClean="0"/>
              <a:t>和</a:t>
            </a:r>
            <a:r>
              <a:rPr lang="en-US" altLang="zh-CN" sz="1600" dirty="0" smtClean="0"/>
              <a:t>services (</a:t>
            </a:r>
            <a:r>
              <a:rPr lang="zh-CN" altLang="en-US" sz="1600" dirty="0" smtClean="0"/>
              <a:t>查了</a:t>
            </a:r>
            <a:r>
              <a:rPr lang="en-US" altLang="zh-CN" sz="1600" dirty="0" smtClean="0"/>
              <a:t>android</a:t>
            </a:r>
            <a:r>
              <a:rPr lang="zh-CN" altLang="en-US" sz="1600" dirty="0" smtClean="0"/>
              <a:t>的</a:t>
            </a:r>
            <a:r>
              <a:rPr lang="en-US" altLang="zh-CN" sz="1600" dirty="0" err="1" smtClean="0"/>
              <a:t>init.c</a:t>
            </a:r>
            <a:r>
              <a:rPr lang="zh-CN" altLang="en-US" sz="1600" dirty="0" smtClean="0"/>
              <a:t>源代码，确实有这个</a:t>
            </a:r>
            <a:r>
              <a:rPr lang="en-US" altLang="zh-CN" sz="1600" dirty="0" smtClean="0"/>
              <a:t>for(;;))</a:t>
            </a:r>
          </a:p>
          <a:p>
            <a:pPr marL="742950" lvl="1" indent="-285750">
              <a:buFont typeface="Arial" panose="020B0604020202020204" pitchFamily="34" charset="0"/>
              <a:buChar char="•"/>
            </a:pPr>
            <a:r>
              <a:rPr lang="en-US" altLang="zh-CN" sz="1600" dirty="0" err="1" smtClean="0"/>
              <a:t>init.rc</a:t>
            </a:r>
            <a:r>
              <a:rPr lang="zh-CN" altLang="en-US" sz="1600" dirty="0" smtClean="0"/>
              <a:t>中用</a:t>
            </a:r>
            <a:r>
              <a:rPr lang="en-US" altLang="zh-CN" sz="1600" dirty="0" smtClean="0"/>
              <a:t>import </a:t>
            </a:r>
            <a:r>
              <a:rPr lang="en-US" altLang="zh-CN" sz="1600" dirty="0" err="1" smtClean="0"/>
              <a:t>comand</a:t>
            </a:r>
            <a:r>
              <a:rPr lang="zh-CN" altLang="en-US" sz="1600" dirty="0" smtClean="0"/>
              <a:t>，来读取各种</a:t>
            </a:r>
            <a:r>
              <a:rPr lang="en-US" altLang="zh-CN" sz="1600" dirty="0" err="1" smtClean="0"/>
              <a:t>init.</a:t>
            </a:r>
            <a:r>
              <a:rPr lang="zh-CN" altLang="en-US" sz="1600" dirty="0" smtClean="0"/>
              <a:t>*</a:t>
            </a:r>
            <a:r>
              <a:rPr lang="en-US" altLang="zh-CN" sz="1600" dirty="0" smtClean="0"/>
              <a:t>.</a:t>
            </a:r>
            <a:r>
              <a:rPr lang="en-US" altLang="zh-CN" sz="1600" dirty="0" err="1" smtClean="0"/>
              <a:t>rc</a:t>
            </a:r>
            <a:endParaRPr lang="en-US" altLang="zh-CN" sz="1600" dirty="0" smtClean="0"/>
          </a:p>
          <a:p>
            <a:pPr marL="285750" indent="-285750">
              <a:buFont typeface="Arial" panose="020B0604020202020204" pitchFamily="34" charset="0"/>
              <a:buChar char="•"/>
            </a:pPr>
            <a:r>
              <a:rPr kumimoji="1" lang="en-US" altLang="zh-CN" sz="1600" b="1" dirty="0" smtClean="0">
                <a:solidFill>
                  <a:srgbClr val="FF0000"/>
                </a:solidFill>
              </a:rPr>
              <a:t>App</a:t>
            </a:r>
          </a:p>
          <a:p>
            <a:pPr marL="742950" lvl="1" indent="-285750">
              <a:buFont typeface="Arial" panose="020B0604020202020204" pitchFamily="34" charset="0"/>
              <a:buChar char="•"/>
            </a:pPr>
            <a:r>
              <a:rPr lang="zh-CN" altLang="en-US" sz="1600" dirty="0" smtClean="0"/>
              <a:t>当需要执行一个</a:t>
            </a:r>
            <a:r>
              <a:rPr lang="en-US" altLang="zh-CN" sz="1600" dirty="0" smtClean="0"/>
              <a:t>app</a:t>
            </a:r>
            <a:r>
              <a:rPr lang="zh-CN" altLang="en-US" sz="1600" dirty="0" smtClean="0"/>
              <a:t>时，</a:t>
            </a:r>
            <a:r>
              <a:rPr lang="en-US" altLang="zh-CN" sz="1600" dirty="0" smtClean="0"/>
              <a:t>zygote fork</a:t>
            </a:r>
            <a:r>
              <a:rPr lang="zh-CN" altLang="en-US" sz="1600" dirty="0" smtClean="0"/>
              <a:t>自己以生成一个新的子</a:t>
            </a:r>
            <a:r>
              <a:rPr lang="en-US" altLang="zh-CN" sz="1600" dirty="0" smtClean="0"/>
              <a:t>process</a:t>
            </a:r>
            <a:r>
              <a:rPr lang="zh-CN" altLang="en-US" sz="1600" dirty="0" smtClean="0"/>
              <a:t>，这个子</a:t>
            </a:r>
            <a:r>
              <a:rPr lang="en-US" altLang="zh-CN" sz="1600" dirty="0" smtClean="0"/>
              <a:t>process</a:t>
            </a:r>
            <a:r>
              <a:rPr lang="zh-CN" altLang="en-US" sz="1600" dirty="0" smtClean="0"/>
              <a:t>来执行</a:t>
            </a:r>
            <a:r>
              <a:rPr lang="en-US" altLang="zh-CN" sz="1600" dirty="0" smtClean="0"/>
              <a:t>app</a:t>
            </a:r>
          </a:p>
          <a:p>
            <a:pPr marL="285750" indent="-285750">
              <a:buFont typeface="Arial" panose="020B0604020202020204" pitchFamily="34" charset="0"/>
              <a:buChar char="•"/>
            </a:pPr>
            <a:r>
              <a:rPr kumimoji="1" lang="en-US" altLang="zh-CN" sz="1600" b="1" dirty="0" err="1" smtClean="0">
                <a:solidFill>
                  <a:srgbClr val="FF0000"/>
                </a:solidFill>
              </a:rPr>
              <a:t>SELinux</a:t>
            </a:r>
            <a:endParaRPr kumimoji="1" lang="en-US" altLang="zh-CN" sz="1600" b="1" dirty="0" smtClean="0">
              <a:solidFill>
                <a:srgbClr val="FF0000"/>
              </a:solidFill>
            </a:endParaRPr>
          </a:p>
          <a:p>
            <a:pPr marL="742950" lvl="1" indent="-285750">
              <a:buFont typeface="Arial" panose="020B0604020202020204" pitchFamily="34" charset="0"/>
              <a:buChar char="•"/>
            </a:pPr>
            <a:r>
              <a:rPr lang="zh-CN" altLang="en-US" sz="1600" dirty="0" smtClean="0"/>
              <a:t>以下是</a:t>
            </a:r>
            <a:r>
              <a:rPr lang="en-US" altLang="zh-CN" sz="1600" dirty="0" smtClean="0"/>
              <a:t>Android8.0</a:t>
            </a:r>
          </a:p>
          <a:p>
            <a:pPr marL="742950" lvl="1" indent="-285750">
              <a:buFont typeface="Arial" panose="020B0604020202020204" pitchFamily="34" charset="0"/>
              <a:buChar char="•"/>
            </a:pPr>
            <a:r>
              <a:rPr lang="en-US" altLang="zh-CN" sz="1600" dirty="0" smtClean="0"/>
              <a:t>/system/sepolicy/Android.mk</a:t>
            </a:r>
            <a:r>
              <a:rPr lang="zh-CN" altLang="en-US" sz="1600" dirty="0" smtClean="0"/>
              <a:t>中，</a:t>
            </a:r>
            <a:r>
              <a:rPr lang="en-US" altLang="ja-JP" sz="1600" dirty="0" smtClean="0"/>
              <a:t>BOARD_SEPOLICY_DIRS</a:t>
            </a:r>
            <a:r>
              <a:rPr lang="zh-CN" altLang="en-US" sz="1600" dirty="0" smtClean="0"/>
              <a:t>定义所有包含</a:t>
            </a:r>
            <a:r>
              <a:rPr lang="en-US" altLang="zh-CN" sz="1600" dirty="0" smtClean="0"/>
              <a:t>policy</a:t>
            </a:r>
            <a:r>
              <a:rPr lang="zh-CN" altLang="en-US" sz="1600" dirty="0" smtClean="0"/>
              <a:t>的</a:t>
            </a:r>
            <a:r>
              <a:rPr lang="en-US" altLang="zh-CN" sz="1600" dirty="0" smtClean="0"/>
              <a:t>directory</a:t>
            </a:r>
          </a:p>
          <a:p>
            <a:pPr marL="742950" lvl="1" indent="-285750">
              <a:buFont typeface="Arial" panose="020B0604020202020204" pitchFamily="34" charset="0"/>
              <a:buChar char="•"/>
            </a:pPr>
            <a:r>
              <a:rPr lang="en-US" altLang="zh-CN" sz="1600" dirty="0" err="1" smtClean="0"/>
              <a:t>File_contexts</a:t>
            </a:r>
            <a:r>
              <a:rPr lang="en-US" altLang="zh-CN" sz="1600" dirty="0" smtClean="0"/>
              <a:t>, </a:t>
            </a:r>
            <a:r>
              <a:rPr lang="en-US" altLang="zh-CN" sz="1600" dirty="0" err="1" smtClean="0"/>
              <a:t>property_contexts</a:t>
            </a:r>
            <a:r>
              <a:rPr lang="en-US" altLang="zh-CN" sz="1600" dirty="0" smtClean="0"/>
              <a:t>, </a:t>
            </a:r>
            <a:r>
              <a:rPr lang="en-US" altLang="zh-CN" sz="1600" dirty="0" err="1" smtClean="0"/>
              <a:t>sevice_contexts</a:t>
            </a:r>
            <a:r>
              <a:rPr lang="en-US" altLang="zh-CN" sz="1600" dirty="0" smtClean="0"/>
              <a:t>(service</a:t>
            </a:r>
            <a:r>
              <a:rPr lang="zh-CN" altLang="en-US" sz="1600" dirty="0" smtClean="0"/>
              <a:t>比较特殊，有</a:t>
            </a:r>
            <a:r>
              <a:rPr lang="en-US" altLang="zh-CN" sz="1600" dirty="0" err="1" smtClean="0"/>
              <a:t>service_contexts</a:t>
            </a:r>
            <a:r>
              <a:rPr lang="zh-CN" altLang="en-US" sz="1600" dirty="0" smtClean="0"/>
              <a:t>，</a:t>
            </a:r>
            <a:r>
              <a:rPr lang="en-US" altLang="zh-CN" sz="1600" dirty="0" err="1" smtClean="0"/>
              <a:t>hwservice_contexts</a:t>
            </a:r>
            <a:r>
              <a:rPr lang="zh-CN" altLang="en-US" sz="1600" dirty="0" smtClean="0"/>
              <a:t>和</a:t>
            </a:r>
            <a:r>
              <a:rPr lang="en-US" altLang="zh-CN" sz="1600" dirty="0" err="1" smtClean="0"/>
              <a:t>vndservice_contexts</a:t>
            </a:r>
            <a:r>
              <a:rPr lang="en-US" altLang="zh-CN" sz="1600" dirty="0" smtClean="0"/>
              <a:t>(</a:t>
            </a:r>
            <a:r>
              <a:rPr lang="en-US" altLang="zh-CN" sz="1600" dirty="0" err="1" smtClean="0"/>
              <a:t>vndservice</a:t>
            </a:r>
            <a:r>
              <a:rPr lang="zh-CN" altLang="en-US" sz="1600" dirty="0" smtClean="0"/>
              <a:t>不存在</a:t>
            </a:r>
            <a:r>
              <a:rPr lang="en-US" altLang="zh-CN" sz="1600" dirty="0" smtClean="0"/>
              <a:t>plat_</a:t>
            </a:r>
            <a:r>
              <a:rPr lang="zh-CN" altLang="en-US" sz="1600" dirty="0" smtClean="0"/>
              <a:t>和</a:t>
            </a:r>
            <a:r>
              <a:rPr lang="en-US" altLang="zh-CN" sz="1600" dirty="0" err="1" smtClean="0"/>
              <a:t>nonplat</a:t>
            </a:r>
            <a:r>
              <a:rPr lang="en-US" altLang="zh-CN" sz="1600" dirty="0" smtClean="0"/>
              <a:t>_, </a:t>
            </a:r>
            <a:r>
              <a:rPr lang="zh-CN" altLang="en-US" sz="1600" dirty="0" smtClean="0"/>
              <a:t>其他的都有</a:t>
            </a:r>
            <a:r>
              <a:rPr lang="en-US" altLang="zh-CN" sz="1600" dirty="0" smtClean="0"/>
              <a:t>))</a:t>
            </a:r>
            <a:r>
              <a:rPr lang="zh-CN" altLang="en-US" sz="1600" dirty="0" smtClean="0"/>
              <a:t>都分割为</a:t>
            </a:r>
            <a:r>
              <a:rPr lang="en-US" altLang="zh-CN" sz="1600" dirty="0" smtClean="0"/>
              <a:t>plat</a:t>
            </a:r>
            <a:r>
              <a:rPr lang="zh-CN" altLang="en-US" sz="1600" dirty="0" smtClean="0"/>
              <a:t>和</a:t>
            </a:r>
            <a:r>
              <a:rPr lang="en-US" altLang="zh-CN" sz="1600" dirty="0" err="1"/>
              <a:t>nonplat</a:t>
            </a:r>
            <a:endParaRPr lang="en-US" altLang="zh-CN" sz="1600" dirty="0" smtClean="0"/>
          </a:p>
          <a:p>
            <a:pPr marL="1200150" lvl="2" indent="-285750">
              <a:buFont typeface="Arial" panose="020B0604020202020204" pitchFamily="34" charset="0"/>
              <a:buChar char="•"/>
            </a:pPr>
            <a:r>
              <a:rPr kumimoji="1" lang="en-US" altLang="zh-CN" sz="1600" dirty="0" smtClean="0"/>
              <a:t>/system/</a:t>
            </a:r>
            <a:r>
              <a:rPr kumimoji="1" lang="en-US" altLang="zh-CN" sz="1600" dirty="0" err="1" smtClean="0"/>
              <a:t>etc</a:t>
            </a:r>
            <a:r>
              <a:rPr kumimoji="1" lang="en-US" altLang="zh-CN" sz="1600" dirty="0" smtClean="0"/>
              <a:t>/</a:t>
            </a:r>
            <a:r>
              <a:rPr kumimoji="1" lang="en-US" altLang="zh-CN" sz="1600" dirty="0" err="1" smtClean="0"/>
              <a:t>selinux</a:t>
            </a:r>
            <a:r>
              <a:rPr kumimoji="1" lang="en-US" altLang="zh-CN" sz="1600" dirty="0" smtClean="0"/>
              <a:t>/plat_*_contexts</a:t>
            </a:r>
          </a:p>
          <a:p>
            <a:pPr marL="1200150" lvl="2" indent="-285750">
              <a:buFont typeface="Arial" panose="020B0604020202020204" pitchFamily="34" charset="0"/>
              <a:buChar char="•"/>
            </a:pPr>
            <a:r>
              <a:rPr lang="en-US" altLang="zh-CN" sz="1600" dirty="0" smtClean="0"/>
              <a:t>/vendor/</a:t>
            </a:r>
            <a:r>
              <a:rPr lang="en-US" altLang="zh-CN" sz="1600" dirty="0" err="1" smtClean="0"/>
              <a:t>etc</a:t>
            </a:r>
            <a:r>
              <a:rPr lang="en-US" altLang="zh-CN" sz="1600" dirty="0" smtClean="0"/>
              <a:t>/</a:t>
            </a:r>
            <a:r>
              <a:rPr lang="en-US" altLang="zh-CN" sz="1600" dirty="0" err="1" smtClean="0"/>
              <a:t>selinux</a:t>
            </a:r>
            <a:r>
              <a:rPr lang="en-US" altLang="zh-CN" sz="1600" dirty="0" smtClean="0"/>
              <a:t>/</a:t>
            </a:r>
            <a:r>
              <a:rPr lang="en-US" altLang="zh-CN" sz="1600" dirty="0" err="1" smtClean="0"/>
              <a:t>nonplat</a:t>
            </a:r>
            <a:r>
              <a:rPr lang="en-US" altLang="zh-CN" sz="1600" dirty="0" smtClean="0"/>
              <a:t>_</a:t>
            </a:r>
            <a:r>
              <a:rPr lang="zh-CN" altLang="en-US" sz="1600" dirty="0" smtClean="0"/>
              <a:t>*</a:t>
            </a:r>
            <a:r>
              <a:rPr lang="en-US" altLang="zh-CN" sz="1600" dirty="0" smtClean="0"/>
              <a:t>_contexts</a:t>
            </a:r>
          </a:p>
          <a:p>
            <a:pPr marL="1200150" lvl="2" indent="-285750">
              <a:buFont typeface="Arial" panose="020B0604020202020204" pitchFamily="34" charset="0"/>
              <a:buChar char="•"/>
            </a:pPr>
            <a:r>
              <a:rPr lang="zh-CN" altLang="en-US" sz="1600" dirty="0" smtClean="0"/>
              <a:t>注意：以上是</a:t>
            </a:r>
            <a:r>
              <a:rPr lang="en-US" altLang="zh-CN" sz="1600" dirty="0" smtClean="0"/>
              <a:t>AOSP compile</a:t>
            </a:r>
            <a:r>
              <a:rPr lang="zh-CN" altLang="en-US" sz="1600" dirty="0" smtClean="0"/>
              <a:t>，然后</a:t>
            </a:r>
            <a:r>
              <a:rPr lang="en-US" altLang="zh-CN" sz="1600" dirty="0" smtClean="0"/>
              <a:t>flash</a:t>
            </a:r>
            <a:r>
              <a:rPr lang="zh-CN" altLang="en-US" sz="1600" dirty="0" smtClean="0"/>
              <a:t>进</a:t>
            </a:r>
            <a:r>
              <a:rPr lang="en-US" altLang="zh-CN" sz="1600" dirty="0" smtClean="0"/>
              <a:t>chip</a:t>
            </a:r>
            <a:r>
              <a:rPr lang="zh-CN" altLang="en-US" sz="1600" dirty="0" smtClean="0"/>
              <a:t>之后；在</a:t>
            </a:r>
            <a:r>
              <a:rPr lang="en-US" altLang="zh-CN" sz="1600" dirty="0" smtClean="0"/>
              <a:t>AOSP</a:t>
            </a:r>
            <a:r>
              <a:rPr lang="zh-CN" altLang="en-US" sz="1600" dirty="0" smtClean="0"/>
              <a:t>的</a:t>
            </a:r>
            <a:r>
              <a:rPr lang="en-US" altLang="zh-CN" sz="1600" dirty="0" smtClean="0"/>
              <a:t>code</a:t>
            </a:r>
            <a:r>
              <a:rPr lang="zh-CN" altLang="en-US" sz="1600" dirty="0" smtClean="0"/>
              <a:t>中，</a:t>
            </a:r>
            <a:r>
              <a:rPr lang="en-US" altLang="zh-CN" sz="1600" dirty="0" err="1" smtClean="0"/>
              <a:t>sepolicy</a:t>
            </a:r>
            <a:r>
              <a:rPr lang="zh-CN" altLang="en-US" sz="1600" dirty="0" smtClean="0"/>
              <a:t>在</a:t>
            </a:r>
            <a:r>
              <a:rPr lang="en-US" altLang="zh-CN" sz="1600" dirty="0" smtClean="0"/>
              <a:t>/system/</a:t>
            </a:r>
            <a:r>
              <a:rPr lang="en-US" altLang="zh-CN" sz="1600" dirty="0" err="1" smtClean="0"/>
              <a:t>sepolicy</a:t>
            </a:r>
            <a:r>
              <a:rPr lang="zh-CN" altLang="en-US" sz="1600" dirty="0" smtClean="0"/>
              <a:t>下面</a:t>
            </a:r>
            <a:endParaRPr lang="en-US" altLang="zh-CN" sz="1600" dirty="0" smtClean="0"/>
          </a:p>
          <a:p>
            <a:pPr marL="742950" lvl="1" indent="-285750">
              <a:buFont typeface="Arial" panose="020B0604020202020204" pitchFamily="34" charset="0"/>
              <a:buChar char="•"/>
            </a:pPr>
            <a:r>
              <a:rPr kumimoji="1" lang="en-US" altLang="zh-CN" sz="1600" dirty="0" smtClean="0"/>
              <a:t>/system/</a:t>
            </a:r>
            <a:r>
              <a:rPr kumimoji="1" lang="en-US" altLang="zh-CN" sz="1600" dirty="0" err="1" smtClean="0"/>
              <a:t>sepolicy</a:t>
            </a:r>
            <a:r>
              <a:rPr kumimoji="1" lang="en-US" altLang="zh-CN" sz="1600" dirty="0" smtClean="0"/>
              <a:t>/public</a:t>
            </a:r>
            <a:r>
              <a:rPr kumimoji="1" lang="zh-CN" altLang="en-US" sz="1600" dirty="0" smtClean="0"/>
              <a:t>和</a:t>
            </a:r>
            <a:r>
              <a:rPr kumimoji="1" lang="en-US" altLang="zh-CN" sz="1600" dirty="0" smtClean="0"/>
              <a:t>private</a:t>
            </a:r>
            <a:r>
              <a:rPr kumimoji="1" lang="zh-CN" altLang="en-US" sz="1600" dirty="0" smtClean="0"/>
              <a:t>是</a:t>
            </a:r>
            <a:r>
              <a:rPr kumimoji="1" lang="en-US" altLang="zh-CN" sz="1600" dirty="0" smtClean="0"/>
              <a:t>google</a:t>
            </a:r>
            <a:r>
              <a:rPr kumimoji="1" lang="zh-CN" altLang="en-US" sz="1600" dirty="0" smtClean="0"/>
              <a:t>的</a:t>
            </a:r>
            <a:r>
              <a:rPr kumimoji="1" lang="en-US" altLang="zh-CN" sz="1600" dirty="0" smtClean="0"/>
              <a:t>policy, /system/</a:t>
            </a:r>
            <a:r>
              <a:rPr kumimoji="1" lang="en-US" altLang="zh-CN" sz="1600" dirty="0" err="1" smtClean="0"/>
              <a:t>sepolicy</a:t>
            </a:r>
            <a:r>
              <a:rPr kumimoji="1" lang="en-US" altLang="zh-CN" sz="1600" dirty="0" smtClean="0"/>
              <a:t>/vendor</a:t>
            </a:r>
            <a:r>
              <a:rPr kumimoji="1" lang="zh-CN" altLang="en-US" sz="1600" dirty="0" smtClean="0"/>
              <a:t>下面是</a:t>
            </a:r>
            <a:r>
              <a:rPr kumimoji="1" lang="en-US" altLang="zh-CN" sz="1600" dirty="0" smtClean="0"/>
              <a:t>google</a:t>
            </a:r>
            <a:r>
              <a:rPr kumimoji="1" lang="zh-CN" altLang="en-US" sz="1600" dirty="0" smtClean="0"/>
              <a:t>给</a:t>
            </a:r>
            <a:r>
              <a:rPr kumimoji="1" lang="en-US" altLang="zh-CN" sz="1600" dirty="0" smtClean="0"/>
              <a:t>vendor</a:t>
            </a:r>
            <a:r>
              <a:rPr kumimoji="1" lang="zh-CN" altLang="en-US" sz="1600" dirty="0" smtClean="0"/>
              <a:t>的参考</a:t>
            </a:r>
            <a:endParaRPr kumimoji="1" lang="en-US" altLang="zh-CN" sz="1600" dirty="0" smtClean="0"/>
          </a:p>
          <a:p>
            <a:pPr marL="1200150" lvl="2" indent="-285750">
              <a:buFont typeface="Arial" panose="020B0604020202020204" pitchFamily="34" charset="0"/>
              <a:buChar char="•"/>
            </a:pPr>
            <a:r>
              <a:rPr kumimoji="1" lang="en-US" altLang="zh-CN" sz="1600" dirty="0" smtClean="0"/>
              <a:t>Vendor</a:t>
            </a:r>
            <a:r>
              <a:rPr kumimoji="1" lang="zh-CN" altLang="en-US" sz="1600" dirty="0" smtClean="0"/>
              <a:t>可以无视</a:t>
            </a:r>
            <a:r>
              <a:rPr kumimoji="1" lang="en-US" altLang="zh-CN" sz="1600" dirty="0" smtClean="0"/>
              <a:t>private</a:t>
            </a:r>
            <a:r>
              <a:rPr kumimoji="1" lang="zh-CN" altLang="en-US" sz="1600" dirty="0" smtClean="0"/>
              <a:t>和</a:t>
            </a:r>
            <a:r>
              <a:rPr kumimoji="1" lang="en-US" altLang="zh-CN" sz="1600" dirty="0" smtClean="0"/>
              <a:t>vendor</a:t>
            </a:r>
          </a:p>
          <a:p>
            <a:pPr marL="742950" lvl="1" indent="-285750">
              <a:buFont typeface="Arial" panose="020B0604020202020204" pitchFamily="34" charset="0"/>
              <a:buChar char="•"/>
            </a:pPr>
            <a:r>
              <a:rPr kumimoji="1" lang="en-US" altLang="zh-CN" sz="1600" dirty="0" smtClean="0"/>
              <a:t>Qualcomm</a:t>
            </a:r>
            <a:r>
              <a:rPr kumimoji="1" lang="zh-CN" altLang="en-US" sz="1600" dirty="0" smtClean="0"/>
              <a:t>和</a:t>
            </a:r>
            <a:r>
              <a:rPr kumimoji="1" lang="en-US" altLang="zh-CN" sz="1600" dirty="0" err="1" smtClean="0"/>
              <a:t>panasonic</a:t>
            </a:r>
            <a:r>
              <a:rPr kumimoji="1" lang="zh-CN" altLang="en-US" sz="1600" dirty="0" smtClean="0"/>
              <a:t>的</a:t>
            </a:r>
            <a:r>
              <a:rPr kumimoji="1" lang="en-US" altLang="zh-CN" sz="1600" dirty="0" smtClean="0"/>
              <a:t>policy</a:t>
            </a:r>
            <a:r>
              <a:rPr kumimoji="1" lang="zh-CN" altLang="en-US" sz="1600" dirty="0" smtClean="0"/>
              <a:t>应该放在</a:t>
            </a:r>
            <a:r>
              <a:rPr kumimoji="1" lang="en-US" altLang="zh-CN" sz="1600" dirty="0" smtClean="0"/>
              <a:t>/device/(</a:t>
            </a:r>
            <a:r>
              <a:rPr kumimoji="1" lang="en-US" altLang="zh-CN" sz="1600" dirty="0" err="1" smtClean="0"/>
              <a:t>qcom</a:t>
            </a:r>
            <a:r>
              <a:rPr kumimoji="1" lang="zh-CN" altLang="en-US" sz="1600" dirty="0" smtClean="0"/>
              <a:t>和</a:t>
            </a:r>
            <a:r>
              <a:rPr kumimoji="1" lang="en-US" altLang="zh-CN" sz="1600" dirty="0" err="1" smtClean="0"/>
              <a:t>panasonic</a:t>
            </a:r>
            <a:r>
              <a:rPr kumimoji="1" lang="en-US" altLang="zh-CN" sz="1600" dirty="0" smtClean="0"/>
              <a:t>)/</a:t>
            </a:r>
            <a:r>
              <a:rPr kumimoji="1" lang="en-US" altLang="zh-CN" sz="1600" dirty="0" err="1" smtClean="0"/>
              <a:t>sepolicy</a:t>
            </a:r>
            <a:r>
              <a:rPr kumimoji="1" lang="zh-CN" altLang="en-US" sz="1600" dirty="0" smtClean="0"/>
              <a:t>下面</a:t>
            </a:r>
            <a:endParaRPr kumimoji="1" lang="en-US" altLang="zh-CN" sz="1600" dirty="0" smtClean="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smtClean="0"/>
              <a:t>第</a:t>
            </a:r>
            <a:r>
              <a:rPr kumimoji="1" lang="en-US" altLang="zh-CN" dirty="0" smtClean="0"/>
              <a:t>2</a:t>
            </a:r>
            <a:r>
              <a:rPr kumimoji="1" lang="zh-CN" altLang="en-US" dirty="0" smtClean="0"/>
              <a:t>个图和第</a:t>
            </a:r>
            <a:r>
              <a:rPr kumimoji="1" lang="en-US" altLang="zh-CN" dirty="0" smtClean="0"/>
              <a:t>1</a:t>
            </a:r>
            <a:r>
              <a:rPr kumimoji="1" lang="zh-CN" altLang="en-US" dirty="0" smtClean="0"/>
              <a:t>个图在</a:t>
            </a:r>
            <a:r>
              <a:rPr kumimoji="1" lang="en-US" altLang="zh-CN" dirty="0" smtClean="0"/>
              <a:t>service manager</a:t>
            </a:r>
            <a:r>
              <a:rPr kumimoji="1" lang="zh-CN" altLang="en-US" dirty="0" smtClean="0"/>
              <a:t>的启动上有差异，到底是谁启动的</a:t>
            </a:r>
            <a:r>
              <a:rPr kumimoji="1" lang="en-US" altLang="zh-CN" dirty="0" smtClean="0"/>
              <a:t>service </a:t>
            </a:r>
            <a:r>
              <a:rPr lang="en-US" altLang="zh-CN" dirty="0" smtClean="0"/>
              <a:t>Manager</a:t>
            </a:r>
            <a:r>
              <a:rPr lang="zh-CN" altLang="en-US" dirty="0" smtClean="0"/>
              <a:t>？</a:t>
            </a:r>
            <a:endParaRPr kumimoji="1" lang="en-US" altLang="zh-CN" dirty="0" smtClean="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1262"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142006"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smtClean="0"/>
              <a:t>Key(</a:t>
            </a:r>
            <a:r>
              <a:rPr lang="zh-CN" altLang="en-US" dirty="0" smtClean="0"/>
              <a:t>正确来说应该是</a:t>
            </a:r>
            <a:r>
              <a:rPr lang="en-US" altLang="zh-CN" dirty="0" smtClean="0"/>
              <a:t>CA</a:t>
            </a:r>
            <a:r>
              <a:rPr lang="zh-CN" altLang="en-US" dirty="0" smtClean="0"/>
              <a:t>的证明书，</a:t>
            </a:r>
            <a:r>
              <a:rPr lang="en-US" altLang="zh-CN" dirty="0" smtClean="0"/>
              <a:t>CA</a:t>
            </a:r>
            <a:r>
              <a:rPr lang="zh-CN" altLang="en-US" dirty="0" smtClean="0"/>
              <a:t>的证明书中最重要的东西是</a:t>
            </a:r>
            <a:r>
              <a:rPr lang="en-US" altLang="zh-CN" smtClean="0"/>
              <a:t>public key)</a:t>
            </a:r>
            <a:r>
              <a:rPr lang="zh-CN" altLang="en-US" dirty="0" smtClean="0"/>
              <a:t>，</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en-US" altLang="ja-JP" dirty="0" smtClean="0"/>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smtClean="0"/>
              <a:t>General Motors</a:t>
            </a:r>
            <a:r>
              <a:rPr kumimoji="1" lang="zh-CN" altLang="en-US" dirty="0" smtClean="0"/>
              <a:t>的</a:t>
            </a:r>
            <a:r>
              <a:rPr kumimoji="1" lang="en-US" altLang="zh-CN" dirty="0" smtClean="0"/>
              <a:t>ECU</a:t>
            </a:r>
            <a:r>
              <a:rPr kumimoji="1" lang="zh-CN" altLang="en-US" dirty="0" smtClean="0"/>
              <a:t>简称</a:t>
            </a:r>
            <a:endParaRPr kumimoji="1" lang="en-US" altLang="zh-CN" dirty="0" smtClean="0"/>
          </a:p>
          <a:p>
            <a:pPr marL="285750" indent="-285750">
              <a:buFont typeface="Arial" panose="020B0604020202020204" pitchFamily="34" charset="0"/>
              <a:buChar char="•"/>
            </a:pPr>
            <a:r>
              <a:rPr kumimoji="1" lang="en-US" altLang="ja-JP" b="1" dirty="0" smtClean="0"/>
              <a:t>MCTM</a:t>
            </a:r>
            <a:r>
              <a:rPr lang="en-US" altLang="ja-JP" dirty="0" smtClean="0"/>
              <a:t>: </a:t>
            </a:r>
            <a:r>
              <a:rPr lang="en-US" altLang="ja-JP" dirty="0"/>
              <a:t>multi-carrier telematics </a:t>
            </a:r>
            <a:r>
              <a:rPr lang="en-US" altLang="ja-JP" dirty="0" smtClean="0"/>
              <a:t>module</a:t>
            </a:r>
          </a:p>
          <a:p>
            <a:pPr marL="285750" indent="-285750">
              <a:buFont typeface="Arial" panose="020B0604020202020204" pitchFamily="34" charset="0"/>
              <a:buChar char="•"/>
            </a:pPr>
            <a:r>
              <a:rPr kumimoji="1" lang="en-US" altLang="ja-JP" b="1" dirty="0" smtClean="0"/>
              <a:t>ADSC</a:t>
            </a:r>
            <a:r>
              <a:rPr kumimoji="1" lang="en-US" altLang="ja-JP" dirty="0" smtClean="0"/>
              <a:t>: </a:t>
            </a:r>
            <a:r>
              <a:rPr lang="en-US" altLang="ja-JP" dirty="0"/>
              <a:t>automatic downhill speed </a:t>
            </a:r>
            <a:r>
              <a:rPr lang="en-US" altLang="ja-JP" dirty="0" smtClean="0"/>
              <a:t>control</a:t>
            </a:r>
          </a:p>
          <a:p>
            <a:pPr marL="285750" indent="-285750">
              <a:buFont typeface="Arial" panose="020B0604020202020204" pitchFamily="34" charset="0"/>
              <a:buChar char="•"/>
            </a:pPr>
            <a:r>
              <a:rPr kumimoji="1" lang="en-US" altLang="zh-CN" b="1" dirty="0" smtClean="0"/>
              <a:t>BCM</a:t>
            </a:r>
            <a:r>
              <a:rPr kumimoji="1" lang="en-US" altLang="zh-CN" dirty="0" smtClean="0"/>
              <a:t>: Body control module</a:t>
            </a:r>
          </a:p>
          <a:p>
            <a:pPr marL="285750" indent="-285750">
              <a:buFont typeface="Arial" panose="020B0604020202020204" pitchFamily="34" charset="0"/>
              <a:buChar char="•"/>
            </a:pPr>
            <a:r>
              <a:rPr lang="en-US" altLang="ja-JP" b="1" dirty="0" smtClean="0"/>
              <a:t>ECC</a:t>
            </a:r>
            <a:r>
              <a:rPr lang="en-US" altLang="ja-JP" dirty="0" smtClean="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719"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smtClean="0"/>
              <a:t>Window</a:t>
            </a:r>
            <a:r>
              <a:rPr kumimoji="1" lang="zh-CN" altLang="en-US" dirty="0" smtClean="0"/>
              <a:t>和</a:t>
            </a:r>
            <a:r>
              <a:rPr kumimoji="1" lang="en-US" altLang="zh-CN" dirty="0" err="1" smtClean="0"/>
              <a:t>linux</a:t>
            </a:r>
            <a:r>
              <a:rPr kumimoji="1" lang="zh-CN" altLang="en-US" dirty="0" smtClean="0"/>
              <a:t>上，都有</a:t>
            </a:r>
            <a:r>
              <a:rPr kumimoji="1" lang="en-US" altLang="zh-CN" dirty="0" err="1" smtClean="0"/>
              <a:t>arp</a:t>
            </a:r>
            <a:r>
              <a:rPr kumimoji="1" lang="en-US" altLang="zh-CN" dirty="0" smtClean="0"/>
              <a:t> command</a:t>
            </a:r>
            <a:r>
              <a:rPr kumimoji="1" lang="zh-CN" altLang="en-US" dirty="0" smtClean="0"/>
              <a:t>来显示</a:t>
            </a:r>
            <a:r>
              <a:rPr kumimoji="1" lang="en-US" altLang="zh-CN" dirty="0" err="1" smtClean="0"/>
              <a:t>arp</a:t>
            </a:r>
            <a:r>
              <a:rPr kumimoji="1" lang="en-US" altLang="zh-CN" dirty="0" smtClean="0"/>
              <a:t> table</a:t>
            </a:r>
          </a:p>
          <a:p>
            <a:pPr marL="285750" indent="-285750">
              <a:buFont typeface="Arial" panose="020B0604020202020204" pitchFamily="34" charset="0"/>
              <a:buChar char="•"/>
            </a:pPr>
            <a:r>
              <a:rPr kumimoji="1" lang="en-US" altLang="ja-JP" dirty="0" smtClean="0"/>
              <a:t>On </a:t>
            </a:r>
            <a:r>
              <a:rPr kumimoji="1" lang="en-US" altLang="ja-JP" dirty="0" err="1" smtClean="0"/>
              <a:t>linux</a:t>
            </a:r>
            <a:r>
              <a:rPr kumimoji="1" lang="en-US" altLang="ja-JP" dirty="0" smtClean="0"/>
              <a:t>, </a:t>
            </a:r>
            <a:r>
              <a:rPr kumimoji="1" lang="en-US" altLang="ja-JP" b="1" dirty="0" err="1" smtClean="0"/>
              <a:t>arp</a:t>
            </a:r>
            <a:r>
              <a:rPr kumimoji="1" lang="en-US" altLang="ja-JP" b="1" dirty="0" smtClean="0"/>
              <a:t> -an</a:t>
            </a:r>
            <a:endParaRPr kumimoji="1" lang="ja-JP" altLang="en-US" b="1" dirty="0"/>
          </a:p>
        </p:txBody>
      </p:sp>
      <p:sp>
        <p:nvSpPr>
          <p:cNvPr id="17" name="正方形/長方形 16"/>
          <p:cNvSpPr/>
          <p:nvPr/>
        </p:nvSpPr>
        <p:spPr>
          <a:xfrm>
            <a:off x="-1005904" y="-3735882"/>
            <a:ext cx="10369152" cy="2862322"/>
          </a:xfrm>
          <a:prstGeom prst="rect">
            <a:avLst/>
          </a:prstGeom>
        </p:spPr>
        <p:txBody>
          <a:bodyPr wrap="square">
            <a:spAutoFit/>
          </a:bodyPr>
          <a:lstStyle/>
          <a:p>
            <a:r>
              <a:rPr lang="en-US" altLang="zh-CN" b="1" dirty="0" smtClean="0">
                <a:solidFill>
                  <a:srgbClr val="FF0000"/>
                </a:solidFill>
              </a:rPr>
              <a:t>ARP broadcasting</a:t>
            </a:r>
            <a:r>
              <a:rPr lang="zh-CN" altLang="en-US" dirty="0" smtClean="0"/>
              <a:t>详细，参考以下</a:t>
            </a:r>
            <a:r>
              <a:rPr lang="en-US" altLang="zh-CN" dirty="0" smtClean="0"/>
              <a:t>URL (</a:t>
            </a:r>
            <a:r>
              <a:rPr lang="zh-CN" altLang="en-US" dirty="0" smtClean="0"/>
              <a:t>再强调一下，</a:t>
            </a:r>
            <a:r>
              <a:rPr lang="en-US" altLang="zh-CN" dirty="0" smtClean="0"/>
              <a:t>ARP</a:t>
            </a:r>
            <a:r>
              <a:rPr lang="zh-CN" altLang="en-US" dirty="0" smtClean="0"/>
              <a:t>只在</a:t>
            </a:r>
            <a:r>
              <a:rPr lang="en-US" altLang="zh-CN" dirty="0" smtClean="0"/>
              <a:t>Local Area Network</a:t>
            </a:r>
            <a:r>
              <a:rPr lang="zh-CN" altLang="en-US" dirty="0" smtClean="0"/>
              <a:t>中动作</a:t>
            </a:r>
            <a:r>
              <a:rPr lang="en-US" altLang="zh-CN" dirty="0" smtClean="0"/>
              <a:t>)</a:t>
            </a:r>
            <a:endParaRPr lang="en-US" altLang="ja-JP" dirty="0" smtClean="0"/>
          </a:p>
          <a:p>
            <a:pPr marL="285750" indent="-285750">
              <a:buFont typeface="Arial" panose="020B0604020202020204" pitchFamily="34" charset="0"/>
              <a:buChar char="•"/>
            </a:pPr>
            <a:r>
              <a:rPr lang="en-US" altLang="ja-JP" dirty="0" smtClean="0">
                <a:hlinkClick r:id="rId6"/>
              </a:rPr>
              <a:t>https</a:t>
            </a:r>
            <a:r>
              <a:rPr lang="en-US" altLang="ja-JP" dirty="0">
                <a:hlinkClick r:id="rId6"/>
              </a:rPr>
              <a:t>://</a:t>
            </a:r>
            <a:r>
              <a:rPr lang="en-US" altLang="ja-JP" dirty="0" smtClean="0">
                <a:hlinkClick r:id="rId6"/>
              </a:rPr>
              <a:t>networkengineering.stackexchange.com/questions/36605/when-exactly-is-arp-protocol-is-used</a:t>
            </a:r>
            <a:endParaRPr lang="en-US" altLang="ja-JP" dirty="0" smtClean="0"/>
          </a:p>
          <a:p>
            <a:pPr marL="285750" indent="-285750">
              <a:buFont typeface="Arial" panose="020B0604020202020204" pitchFamily="34" charset="0"/>
              <a:buChar char="•"/>
            </a:pPr>
            <a:r>
              <a:rPr lang="en-US" altLang="zh-CN" dirty="0" smtClean="0"/>
              <a:t>ARP</a:t>
            </a:r>
            <a:r>
              <a:rPr lang="zh-CN" altLang="en-US" dirty="0" smtClean="0"/>
              <a:t>是当我想用</a:t>
            </a:r>
            <a:r>
              <a:rPr lang="en-US" altLang="zh-CN" dirty="0" smtClean="0"/>
              <a:t>IP</a:t>
            </a:r>
            <a:r>
              <a:rPr lang="zh-CN" altLang="en-US" dirty="0" smtClean="0"/>
              <a:t>送信给另一个</a:t>
            </a:r>
            <a:r>
              <a:rPr lang="en-US" altLang="zh-CN" dirty="0" smtClean="0"/>
              <a:t>device</a:t>
            </a:r>
            <a:r>
              <a:rPr lang="zh-CN" altLang="en-US" dirty="0" smtClean="0"/>
              <a:t>的时候，我先查我的</a:t>
            </a:r>
            <a:r>
              <a:rPr lang="en-US" altLang="zh-CN" dirty="0" smtClean="0"/>
              <a:t>ARP Cache</a:t>
            </a:r>
            <a:r>
              <a:rPr lang="zh-CN" altLang="en-US" dirty="0" smtClean="0"/>
              <a:t>看知不知道那个</a:t>
            </a:r>
            <a:r>
              <a:rPr lang="en-US" altLang="zh-CN" dirty="0" smtClean="0"/>
              <a:t>device</a:t>
            </a:r>
            <a:r>
              <a:rPr lang="zh-CN" altLang="en-US" dirty="0" smtClean="0"/>
              <a:t>的</a:t>
            </a:r>
            <a:r>
              <a:rPr lang="en-US" altLang="zh-CN" dirty="0" smtClean="0"/>
              <a:t>MAC</a:t>
            </a:r>
          </a:p>
          <a:p>
            <a:pPr marL="285750" indent="-285750">
              <a:buFont typeface="Arial" panose="020B0604020202020204" pitchFamily="34" charset="0"/>
              <a:buChar char="•"/>
            </a:pPr>
            <a:r>
              <a:rPr lang="zh-CN" altLang="en-US" dirty="0" smtClean="0"/>
              <a:t>如果</a:t>
            </a:r>
            <a:r>
              <a:rPr lang="en-US" altLang="zh-CN" dirty="0" smtClean="0"/>
              <a:t>cache</a:t>
            </a:r>
            <a:r>
              <a:rPr lang="zh-CN" altLang="en-US" dirty="0" smtClean="0"/>
              <a:t>里没有，那我</a:t>
            </a:r>
            <a:r>
              <a:rPr lang="en-US" altLang="zh-CN" dirty="0" smtClean="0"/>
              <a:t>craft</a:t>
            </a:r>
            <a:r>
              <a:rPr lang="zh-CN" altLang="en-US" dirty="0" smtClean="0"/>
              <a:t>一个</a:t>
            </a:r>
            <a:r>
              <a:rPr lang="en-US" altLang="zh-CN" dirty="0" smtClean="0"/>
              <a:t>ARP request packet</a:t>
            </a:r>
            <a:r>
              <a:rPr lang="zh-CN" altLang="en-US" dirty="0" smtClean="0"/>
              <a:t>，里面有我的</a:t>
            </a:r>
            <a:r>
              <a:rPr lang="en-US" altLang="zh-CN" dirty="0" smtClean="0"/>
              <a:t>MAC</a:t>
            </a:r>
            <a:r>
              <a:rPr lang="zh-CN" altLang="en-US" dirty="0" smtClean="0"/>
              <a:t>和</a:t>
            </a:r>
            <a:r>
              <a:rPr lang="en-US" altLang="zh-CN" dirty="0" smtClean="0"/>
              <a:t>IP(as source)</a:t>
            </a:r>
            <a:r>
              <a:rPr lang="zh-CN" altLang="en-US" dirty="0" smtClean="0"/>
              <a:t>，以及那个</a:t>
            </a:r>
            <a:r>
              <a:rPr lang="en-US" altLang="zh-CN" dirty="0" smtClean="0"/>
              <a:t>device</a:t>
            </a:r>
            <a:r>
              <a:rPr lang="zh-CN" altLang="en-US" dirty="0" smtClean="0"/>
              <a:t>的</a:t>
            </a:r>
            <a:r>
              <a:rPr lang="en-US" altLang="zh-CN" dirty="0" smtClean="0"/>
              <a:t>IP(as destination, with MAC field blank)</a:t>
            </a:r>
            <a:r>
              <a:rPr lang="zh-CN" altLang="en-US" dirty="0" smtClean="0"/>
              <a:t>，然后</a:t>
            </a:r>
            <a:r>
              <a:rPr lang="en-US" altLang="zh-CN" dirty="0" smtClean="0"/>
              <a:t>broadcast </a:t>
            </a:r>
            <a:r>
              <a:rPr lang="zh-CN" altLang="en-US" dirty="0" smtClean="0"/>
              <a:t>这个</a:t>
            </a:r>
            <a:r>
              <a:rPr lang="en-US" altLang="zh-CN" dirty="0" smtClean="0"/>
              <a:t>packet</a:t>
            </a:r>
          </a:p>
          <a:p>
            <a:pPr marL="285750" indent="-285750">
              <a:buFont typeface="Arial" panose="020B0604020202020204" pitchFamily="34" charset="0"/>
              <a:buChar char="•"/>
            </a:pPr>
            <a:r>
              <a:rPr lang="zh-CN" altLang="en-US" dirty="0" smtClean="0"/>
              <a:t>所有和我</a:t>
            </a:r>
            <a:r>
              <a:rPr lang="zh-CN" altLang="en-US" b="1" u="sng" dirty="0" smtClean="0"/>
              <a:t>在同一</a:t>
            </a:r>
            <a:r>
              <a:rPr lang="en-US" altLang="zh-CN" b="1" u="sng" dirty="0" smtClean="0"/>
              <a:t>LAN</a:t>
            </a:r>
            <a:r>
              <a:rPr lang="zh-CN" altLang="en-US" b="1" u="sng" dirty="0" smtClean="0"/>
              <a:t>上</a:t>
            </a:r>
            <a:r>
              <a:rPr lang="zh-CN" altLang="en-US" dirty="0" smtClean="0"/>
              <a:t>的</a:t>
            </a:r>
            <a:r>
              <a:rPr lang="en-US" altLang="zh-CN" dirty="0" smtClean="0"/>
              <a:t>device</a:t>
            </a:r>
            <a:r>
              <a:rPr lang="zh-CN" altLang="en-US" dirty="0" smtClean="0"/>
              <a:t>都会收到这个</a:t>
            </a:r>
            <a:r>
              <a:rPr lang="en-US" altLang="zh-CN" dirty="0" smtClean="0"/>
              <a:t>packet</a:t>
            </a:r>
            <a:r>
              <a:rPr lang="zh-CN" altLang="en-US" dirty="0" smtClean="0"/>
              <a:t>，那些</a:t>
            </a:r>
            <a:r>
              <a:rPr lang="en-US" altLang="zh-CN" dirty="0" smtClean="0"/>
              <a:t>device</a:t>
            </a:r>
            <a:r>
              <a:rPr lang="zh-CN" altLang="en-US" dirty="0" smtClean="0"/>
              <a:t>都会看自己的</a:t>
            </a:r>
            <a:r>
              <a:rPr lang="en-US" altLang="zh-CN" dirty="0" smtClean="0"/>
              <a:t>IP</a:t>
            </a:r>
            <a:r>
              <a:rPr lang="zh-CN" altLang="en-US" dirty="0" smtClean="0"/>
              <a:t>是不是被</a:t>
            </a:r>
            <a:r>
              <a:rPr lang="en-US" altLang="zh-CN" dirty="0" smtClean="0"/>
              <a:t>request</a:t>
            </a:r>
            <a:r>
              <a:rPr lang="zh-CN" altLang="en-US" dirty="0" smtClean="0"/>
              <a:t>的</a:t>
            </a:r>
            <a:r>
              <a:rPr lang="en-US" altLang="zh-CN" dirty="0" smtClean="0"/>
              <a:t>IP</a:t>
            </a:r>
          </a:p>
          <a:p>
            <a:pPr marL="285750" indent="-285750">
              <a:buFont typeface="Arial" panose="020B0604020202020204" pitchFamily="34" charset="0"/>
              <a:buChar char="•"/>
            </a:pPr>
            <a:r>
              <a:rPr lang="zh-CN" altLang="en-US" dirty="0"/>
              <a:t>不</a:t>
            </a:r>
            <a:r>
              <a:rPr lang="zh-CN" altLang="en-US" dirty="0" smtClean="0"/>
              <a:t>是，</a:t>
            </a:r>
            <a:r>
              <a:rPr lang="en-US" altLang="zh-CN" dirty="0" smtClean="0"/>
              <a:t>drop packet</a:t>
            </a:r>
            <a:r>
              <a:rPr lang="zh-CN" altLang="en-US" dirty="0" smtClean="0"/>
              <a:t>；是，则那个</a:t>
            </a:r>
            <a:r>
              <a:rPr lang="en-US" altLang="zh-CN" dirty="0" smtClean="0"/>
              <a:t>device</a:t>
            </a:r>
            <a:r>
              <a:rPr lang="zh-CN" altLang="en-US" dirty="0" smtClean="0"/>
              <a:t>会</a:t>
            </a:r>
            <a:r>
              <a:rPr lang="en-US" altLang="zh-CN" dirty="0" smtClean="0"/>
              <a:t>craft</a:t>
            </a:r>
            <a:r>
              <a:rPr lang="zh-CN" altLang="en-US" dirty="0" smtClean="0"/>
              <a:t>一个</a:t>
            </a:r>
            <a:r>
              <a:rPr lang="en-US" altLang="zh-CN" dirty="0" smtClean="0"/>
              <a:t>ARP reply packet</a:t>
            </a:r>
            <a:r>
              <a:rPr lang="zh-CN" altLang="en-US" dirty="0" smtClean="0"/>
              <a:t>，里面把我的</a:t>
            </a:r>
            <a:r>
              <a:rPr lang="en-US" altLang="zh-CN" dirty="0" smtClean="0"/>
              <a:t>MAC</a:t>
            </a:r>
            <a:r>
              <a:rPr lang="zh-CN" altLang="en-US" dirty="0" smtClean="0"/>
              <a:t>和</a:t>
            </a:r>
            <a:r>
              <a:rPr lang="en-US" altLang="zh-CN" dirty="0" smtClean="0"/>
              <a:t>IP</a:t>
            </a:r>
            <a:r>
              <a:rPr lang="zh-CN" altLang="en-US" dirty="0" smtClean="0"/>
              <a:t>生成</a:t>
            </a:r>
            <a:r>
              <a:rPr lang="en-US" altLang="zh-CN" dirty="0" smtClean="0"/>
              <a:t>destination</a:t>
            </a:r>
            <a:r>
              <a:rPr lang="zh-CN" altLang="en-US" dirty="0" smtClean="0"/>
              <a:t>，并且那个</a:t>
            </a:r>
            <a:r>
              <a:rPr lang="en-US" altLang="zh-CN" dirty="0" smtClean="0"/>
              <a:t>device</a:t>
            </a:r>
            <a:r>
              <a:rPr lang="zh-CN" altLang="en-US" dirty="0" smtClean="0"/>
              <a:t>会更新自己的</a:t>
            </a:r>
            <a:r>
              <a:rPr lang="en-US" altLang="zh-CN" dirty="0" smtClean="0"/>
              <a:t>ARP cache</a:t>
            </a:r>
          </a:p>
          <a:p>
            <a:pPr marL="285750" indent="-285750">
              <a:buFont typeface="Arial" panose="020B0604020202020204" pitchFamily="34" charset="0"/>
              <a:buChar char="•"/>
            </a:pPr>
            <a:r>
              <a:rPr lang="zh-CN" altLang="en-US" dirty="0" smtClean="0"/>
              <a:t>那个</a:t>
            </a:r>
            <a:r>
              <a:rPr lang="en-US" altLang="zh-CN" dirty="0" smtClean="0"/>
              <a:t>device</a:t>
            </a:r>
            <a:r>
              <a:rPr lang="zh-CN" altLang="en-US" dirty="0" smtClean="0"/>
              <a:t>会给我</a:t>
            </a:r>
            <a:r>
              <a:rPr lang="en-US" altLang="zh-CN" dirty="0" smtClean="0"/>
              <a:t>(</a:t>
            </a:r>
            <a:r>
              <a:rPr lang="zh-CN" altLang="en-US" dirty="0" smtClean="0"/>
              <a:t>注意</a:t>
            </a:r>
            <a:r>
              <a:rPr lang="zh-CN" altLang="en-US" b="1" u="sng" dirty="0" smtClean="0"/>
              <a:t>不是</a:t>
            </a:r>
            <a:r>
              <a:rPr lang="en-US" altLang="zh-CN" b="1" u="sng" dirty="0" smtClean="0"/>
              <a:t>broadcast</a:t>
            </a:r>
            <a:r>
              <a:rPr lang="en-US" altLang="zh-CN" dirty="0" smtClean="0"/>
              <a:t>)</a:t>
            </a:r>
            <a:r>
              <a:rPr lang="zh-CN" altLang="en-US" dirty="0" smtClean="0"/>
              <a:t>送</a:t>
            </a:r>
            <a:r>
              <a:rPr lang="en-US" altLang="zh-CN" dirty="0" smtClean="0"/>
              <a:t>ARP reply packet</a:t>
            </a:r>
          </a:p>
          <a:p>
            <a:pPr marL="285750" indent="-285750">
              <a:buFont typeface="Arial" panose="020B0604020202020204" pitchFamily="34" charset="0"/>
              <a:buChar char="•"/>
            </a:pPr>
            <a:r>
              <a:rPr lang="zh-CN" altLang="en-US" dirty="0" smtClean="0"/>
              <a:t>我收到</a:t>
            </a:r>
            <a:r>
              <a:rPr lang="en-US" altLang="zh-CN" dirty="0" smtClean="0"/>
              <a:t>ARP reply packet</a:t>
            </a:r>
            <a:r>
              <a:rPr lang="zh-CN" altLang="en-US" dirty="0" smtClean="0"/>
              <a:t>之后，更新我的</a:t>
            </a:r>
            <a:r>
              <a:rPr lang="en-US" altLang="zh-CN" dirty="0" smtClean="0"/>
              <a:t>cache</a:t>
            </a:r>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smtClean="0">
                <a:solidFill>
                  <a:srgbClr val="FF0000"/>
                </a:solidFill>
              </a:rPr>
              <a:t>URL redirect</a:t>
            </a:r>
            <a:r>
              <a:rPr kumimoji="1" lang="en-US" altLang="zh-CN" dirty="0" smtClean="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t>
            </a:r>
            <a:r>
              <a:rPr lang="en-US" altLang="ja-JP" dirty="0" smtClean="0"/>
              <a:t>address</a:t>
            </a:r>
          </a:p>
          <a:p>
            <a:pPr marL="285750" indent="-285750">
              <a:buFont typeface="Arial" panose="020B0604020202020204" pitchFamily="34" charset="0"/>
              <a:buChar char="•"/>
            </a:pPr>
            <a:r>
              <a:rPr lang="en-US" altLang="ja-JP" dirty="0" smtClean="0"/>
              <a:t>Use case: URL shortening, prevent broken links when page moved, miss spell URL(e.g., example.com, exmaple.com), …</a:t>
            </a:r>
          </a:p>
          <a:p>
            <a:pPr marL="285750" indent="-285750">
              <a:buFont typeface="Arial" panose="020B0604020202020204" pitchFamily="34" charset="0"/>
              <a:buChar char="•"/>
            </a:pPr>
            <a:r>
              <a:rPr lang="zh-CN" altLang="en-US" dirty="0" smtClean="0"/>
              <a:t>具体实现是通过</a:t>
            </a:r>
            <a:r>
              <a:rPr lang="en-US" altLang="zh-CN" dirty="0" smtClean="0"/>
              <a:t>reserve multiple names in Top-level domains DNS servers</a:t>
            </a:r>
            <a:endParaRPr lang="en-US" altLang="ja-JP" dirty="0" smtClean="0"/>
          </a:p>
          <a:p>
            <a:r>
              <a:rPr lang="en-US" altLang="ja-JP" b="1" dirty="0">
                <a:solidFill>
                  <a:srgbClr val="FF0000"/>
                </a:solidFill>
              </a:rPr>
              <a:t>HTTP </a:t>
            </a:r>
            <a:r>
              <a:rPr lang="en-US" altLang="zh-CN" b="1" dirty="0" smtClean="0">
                <a:solidFill>
                  <a:srgbClr val="FF0000"/>
                </a:solidFill>
              </a:rPr>
              <a:t>redirect</a:t>
            </a:r>
          </a:p>
          <a:p>
            <a:pPr marL="285750" indent="-285750">
              <a:buFont typeface="Arial" panose="020B0604020202020204" pitchFamily="34" charset="0"/>
              <a:buChar char="•"/>
            </a:pPr>
            <a:r>
              <a:rPr lang="en-US" altLang="ja-JP" dirty="0" smtClean="0"/>
              <a:t>Redirect all http to https</a:t>
            </a:r>
          </a:p>
          <a:p>
            <a:pPr marL="285750" indent="-285750">
              <a:buFont typeface="Arial" panose="020B0604020202020204" pitchFamily="34" charset="0"/>
              <a:buChar char="•"/>
            </a:pPr>
            <a:r>
              <a:rPr kumimoji="1" lang="en-US" altLang="ja-JP" dirty="0" smtClean="0"/>
              <a:t>If using apache, in simply use </a:t>
            </a:r>
            <a:r>
              <a:rPr kumimoji="1" lang="en-US" altLang="ja-JP" b="1" dirty="0" smtClean="0"/>
              <a:t>Redirect “/” https://www.xxx.com</a:t>
            </a:r>
            <a:r>
              <a:rPr kumimoji="1" lang="zh-CN" altLang="en-US" dirty="0" smtClean="0"/>
              <a:t>就行</a:t>
            </a:r>
            <a:r>
              <a:rPr kumimoji="1" lang="en-US" altLang="zh-CN" dirty="0" smtClean="0"/>
              <a:t>(in </a:t>
            </a:r>
            <a:r>
              <a:rPr kumimoji="1" lang="en-US" altLang="zh-CN" dirty="0" err="1" smtClean="0"/>
              <a:t>ubuntu</a:t>
            </a:r>
            <a:r>
              <a:rPr kumimoji="1" lang="en-US" altLang="zh-CN" dirty="0" smtClean="0"/>
              <a:t>, /</a:t>
            </a:r>
            <a:r>
              <a:rPr kumimoji="1" lang="en-US" altLang="zh-CN" dirty="0" err="1" smtClean="0"/>
              <a:t>etc</a:t>
            </a:r>
            <a:r>
              <a:rPr kumimoji="1" lang="en-US" altLang="zh-CN" dirty="0" smtClean="0"/>
              <a:t>/apache2/apache2.conf)</a:t>
            </a:r>
          </a:p>
          <a:p>
            <a:pPr marL="285750" indent="-285750">
              <a:buFont typeface="Arial" panose="020B0604020202020204" pitchFamily="34" charset="0"/>
              <a:buChar char="•"/>
            </a:pPr>
            <a:r>
              <a:rPr lang="zh-CN" altLang="en-US" dirty="0"/>
              <a:t>还</a:t>
            </a:r>
            <a:r>
              <a:rPr lang="zh-CN" altLang="en-US" dirty="0" smtClean="0"/>
              <a:t>有其他方法，比如用</a:t>
            </a:r>
            <a:r>
              <a:rPr lang="en-US" altLang="zh-CN" dirty="0" smtClean="0"/>
              <a:t>alias</a:t>
            </a:r>
            <a:r>
              <a:rPr lang="zh-CN" altLang="en-US" dirty="0" smtClean="0"/>
              <a:t>，</a:t>
            </a:r>
            <a:r>
              <a:rPr lang="en-US" altLang="zh-CN" dirty="0" smtClean="0"/>
              <a:t>proxy</a:t>
            </a:r>
            <a:r>
              <a:rPr lang="zh-CN" altLang="en-US" dirty="0" smtClean="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r>
              <a:rPr lang="en-US" dirty="0" smtClean="0"/>
              <a:t>.</a:t>
            </a:r>
          </a:p>
          <a:p>
            <a:r>
              <a:rPr lang="en-US" dirty="0" smtClean="0"/>
              <a:t>Expire</a:t>
            </a:r>
            <a:r>
              <a:rPr lang="zh-CN" altLang="en-US" dirty="0" smtClean="0"/>
              <a:t>的话会怎么样</a:t>
            </a:r>
            <a:endParaRPr lang="en-US" altLang="zh-CN" dirty="0" smtClean="0"/>
          </a:p>
          <a:p>
            <a:pPr marL="285750" indent="-285750">
              <a:buFont typeface="Arial" panose="020B0604020202020204" pitchFamily="34" charset="0"/>
              <a:buChar char="•"/>
            </a:pPr>
            <a:r>
              <a:rPr lang="zh-CN" altLang="en-US" dirty="0" smtClean="0"/>
              <a:t>不同</a:t>
            </a:r>
            <a:r>
              <a:rPr lang="en-US" altLang="zh-CN" dirty="0" smtClean="0"/>
              <a:t>browser</a:t>
            </a:r>
            <a:r>
              <a:rPr lang="zh-CN" altLang="en-US" dirty="0" smtClean="0"/>
              <a:t>有不同</a:t>
            </a:r>
            <a:r>
              <a:rPr lang="en-US" altLang="zh-CN" dirty="0" smtClean="0"/>
              <a:t>behavior</a:t>
            </a:r>
            <a:endParaRPr lang="en-US" altLang="zh-CN" dirty="0"/>
          </a:p>
          <a:p>
            <a:pPr marL="285750" indent="-285750">
              <a:buFont typeface="Arial" panose="020B0604020202020204" pitchFamily="34" charset="0"/>
              <a:buChar char="•"/>
            </a:pPr>
            <a:r>
              <a:rPr lang="zh-CN" altLang="en-US" dirty="0" smtClean="0"/>
              <a:t>一般来说如果</a:t>
            </a:r>
            <a:r>
              <a:rPr lang="en-US" altLang="zh-CN" dirty="0" smtClean="0"/>
              <a:t>cookie expire</a:t>
            </a:r>
            <a:r>
              <a:rPr lang="zh-CN" altLang="en-US" dirty="0" smtClean="0"/>
              <a:t>，</a:t>
            </a:r>
            <a:r>
              <a:rPr lang="en-US" altLang="zh-CN" dirty="0" smtClean="0"/>
              <a:t>browser</a:t>
            </a:r>
            <a:r>
              <a:rPr lang="zh-CN" altLang="en-US" dirty="0" smtClean="0"/>
              <a:t>在送</a:t>
            </a:r>
            <a:r>
              <a:rPr lang="en-US" altLang="zh-CN" dirty="0" smtClean="0"/>
              <a:t>http request</a:t>
            </a:r>
            <a:r>
              <a:rPr lang="zh-CN" altLang="en-US" dirty="0" smtClean="0"/>
              <a:t>时</a:t>
            </a:r>
            <a:r>
              <a:rPr lang="zh-CN" altLang="en-US" dirty="0" smtClean="0"/>
              <a:t>不会用</a:t>
            </a:r>
            <a:r>
              <a:rPr lang="en-US" altLang="zh-CN" dirty="0" smtClean="0"/>
              <a:t>cookie header</a:t>
            </a:r>
            <a:r>
              <a:rPr lang="zh-CN" altLang="en-US" dirty="0" smtClean="0"/>
              <a:t>，并且会删除</a:t>
            </a:r>
            <a:r>
              <a:rPr lang="en-US" altLang="zh-CN" dirty="0" smtClean="0"/>
              <a:t>expired cookie</a:t>
            </a:r>
          </a:p>
          <a:p>
            <a:r>
              <a:rPr lang="zh-CN" altLang="en-US" dirty="0" smtClean="0"/>
              <a:t>如果想删除</a:t>
            </a:r>
            <a:r>
              <a:rPr lang="en-US" altLang="zh-CN" dirty="0" smtClean="0"/>
              <a:t>cookie</a:t>
            </a:r>
            <a:r>
              <a:rPr lang="zh-CN" altLang="en-US" dirty="0" smtClean="0"/>
              <a:t>，</a:t>
            </a:r>
            <a:r>
              <a:rPr lang="en-US" altLang="zh-CN" dirty="0" smtClean="0"/>
              <a:t>server</a:t>
            </a:r>
            <a:r>
              <a:rPr lang="zh-CN" altLang="en-US" dirty="0" smtClean="0"/>
              <a:t>端可以在</a:t>
            </a:r>
            <a:r>
              <a:rPr lang="en-US" altLang="zh-CN" dirty="0" smtClean="0"/>
              <a:t>http reply</a:t>
            </a:r>
            <a:r>
              <a:rPr lang="zh-CN" altLang="en-US" dirty="0" smtClean="0"/>
              <a:t>中使用空</a:t>
            </a:r>
            <a:r>
              <a:rPr lang="en-US" altLang="zh-CN" dirty="0" smtClean="0"/>
              <a:t>value</a:t>
            </a:r>
            <a:r>
              <a:rPr lang="zh-CN" altLang="en-US" dirty="0" smtClean="0"/>
              <a:t>的</a:t>
            </a:r>
            <a:r>
              <a:rPr lang="en-US" altLang="zh-CN" dirty="0" smtClean="0"/>
              <a:t>set-cookie header</a:t>
            </a:r>
            <a:r>
              <a:rPr lang="zh-CN" altLang="en-US" dirty="0" smtClean="0"/>
              <a:t>，并把</a:t>
            </a:r>
            <a:r>
              <a:rPr lang="en-US" altLang="zh-CN" dirty="0" smtClean="0"/>
              <a:t>expire data</a:t>
            </a:r>
            <a:r>
              <a:rPr lang="zh-CN" altLang="en-US" dirty="0" smtClean="0"/>
              <a:t>生成</a:t>
            </a:r>
            <a:r>
              <a:rPr lang="en-US" altLang="zh-CN" dirty="0" smtClean="0"/>
              <a:t>1970</a:t>
            </a:r>
            <a:r>
              <a:rPr lang="zh-CN" altLang="en-US" dirty="0" smtClean="0"/>
              <a:t>年；注意删不删</a:t>
            </a:r>
            <a:r>
              <a:rPr lang="en-US" altLang="zh-CN" dirty="0" smtClean="0"/>
              <a:t>cookie</a:t>
            </a:r>
            <a:r>
              <a:rPr lang="zh-CN" altLang="en-US" dirty="0"/>
              <a:t>是</a:t>
            </a:r>
            <a:r>
              <a:rPr lang="en-US" altLang="zh-CN" dirty="0" smtClean="0"/>
              <a:t>client</a:t>
            </a:r>
            <a:r>
              <a:rPr lang="zh-CN" altLang="en-US" dirty="0" smtClean="0"/>
              <a:t>的</a:t>
            </a:r>
            <a:r>
              <a:rPr lang="en-US" altLang="zh-CN" dirty="0" smtClean="0"/>
              <a:t>browser</a:t>
            </a:r>
            <a:r>
              <a:rPr lang="zh-CN" altLang="en-US" dirty="0" smtClean="0"/>
              <a:t>决定，不是</a:t>
            </a:r>
            <a:r>
              <a:rPr lang="en-US" altLang="zh-CN" dirty="0" smtClean="0"/>
              <a:t>server</a:t>
            </a:r>
            <a:r>
              <a:rPr lang="zh-CN" altLang="en-US" dirty="0" smtClean="0"/>
              <a:t>决定</a:t>
            </a:r>
            <a:endParaRPr lang="en-US" altLang="zh-CN" dirty="0" smtClean="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23679</TotalTime>
  <Words>30399</Words>
  <Application>Microsoft Office PowerPoint</Application>
  <PresentationFormat>画面に合わせる (4:3)</PresentationFormat>
  <Paragraphs>3314</Paragraphs>
  <Slides>158</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158</vt:i4>
      </vt:variant>
    </vt:vector>
  </HeadingPairs>
  <TitlesOfParts>
    <vt:vector size="163"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3038</cp:revision>
  <dcterms:created xsi:type="dcterms:W3CDTF">2016-01-14T23:49:10Z</dcterms:created>
  <dcterms:modified xsi:type="dcterms:W3CDTF">2018-07-10T09:29:35Z</dcterms:modified>
</cp:coreProperties>
</file>